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11" r:id="rId3"/>
    <p:sldId id="312" r:id="rId4"/>
    <p:sldId id="294" r:id="rId5"/>
    <p:sldId id="314" r:id="rId6"/>
    <p:sldId id="329" r:id="rId7"/>
    <p:sldId id="302" r:id="rId8"/>
    <p:sldId id="327" r:id="rId9"/>
    <p:sldId id="304" r:id="rId10"/>
    <p:sldId id="323" r:id="rId11"/>
    <p:sldId id="305" r:id="rId12"/>
    <p:sldId id="306" r:id="rId13"/>
    <p:sldId id="307" r:id="rId14"/>
    <p:sldId id="277" r:id="rId15"/>
    <p:sldId id="298" r:id="rId16"/>
    <p:sldId id="321" r:id="rId17"/>
    <p:sldId id="324" r:id="rId18"/>
    <p:sldId id="313" r:id="rId19"/>
    <p:sldId id="283" r:id="rId20"/>
    <p:sldId id="326" r:id="rId21"/>
    <p:sldId id="309" r:id="rId22"/>
    <p:sldId id="310" r:id="rId23"/>
    <p:sldId id="322" r:id="rId24"/>
    <p:sldId id="281"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r Kajak" initials="KK"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114" d="100"/>
          <a:sy n="114" d="100"/>
        </p:scale>
        <p:origin x="-132" y="-84"/>
      </p:cViewPr>
      <p:guideLst>
        <p:guide orient="horz" pos="2160"/>
        <p:guide pos="3840"/>
      </p:guideLst>
    </p:cSldViewPr>
  </p:slideViewPr>
  <p:notesTextViewPr>
    <p:cViewPr>
      <p:scale>
        <a:sx n="300" d="100"/>
        <a:sy n="300" d="100"/>
      </p:scale>
      <p:origin x="0" y="0"/>
    </p:cViewPr>
  </p:notesTextViewPr>
  <p:sorterViewPr>
    <p:cViewPr>
      <p:scale>
        <a:sx n="50" d="100"/>
        <a:sy n="50" d="100"/>
      </p:scale>
      <p:origin x="0" y="0"/>
    </p:cViewPr>
  </p:sorterViewPr>
  <p:notesViewPr>
    <p:cSldViewPr snapToGrid="0">
      <p:cViewPr varScale="1">
        <p:scale>
          <a:sx n="73" d="100"/>
          <a:sy n="73" d="100"/>
        </p:scale>
        <p:origin x="160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0-03T17:46:07.783" idx="3">
    <p:pos x="10" y="10"/>
    <p:text>PÄIS-i andmed
Juhtumitele reageerimine
Juhtumid sisendiks plaanilisele järelevalvele
Muud sisendid (meedia, korstnapühkija jms)
Plaaniline järelevalve (ohuprognoos, riskihindamine)
Teavitustegevus – meedia, otsepost
JVIS – registreerimiskohustusega paigaldised</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0-03T17:46:50.689" idx="4">
    <p:pos x="10" y="10"/>
    <p:text/>
    <p:extLst>
      <p:ext uri="{C676402C-5697-4E1C-873F-D02D1690AC5C}">
        <p15:threadingInfo xmlns:p15="http://schemas.microsoft.com/office/powerpoint/2012/main" timeZoneBias="-180"/>
      </p:ext>
    </p:extLst>
  </p:cm>
  <p:cm authorId="1" dt="2016-10-03T17:47:12.364" idx="5">
    <p:pos x="10" y="146"/>
    <p:text>PÄIS-i andmed
Juhtumitele reageerimine
Juhtumid sisendiks plaanilisele järelevalvele
Muud sisendid (meedia, korstnapühkija jms)
Plaaniline järelevalve (ohuprognoos, riskihindamine)
Teavitustegevus – meedia, otsepost
JVIS – registreerimiskohustusega paigaldised</p:text>
    <p:extLst>
      <p:ext uri="{C676402C-5697-4E1C-873F-D02D1690AC5C}">
        <p15:threadingInfo xmlns:p15="http://schemas.microsoft.com/office/powerpoint/2012/main" timeZoneBias="-18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10-03T18:08:36.583" idx="6">
    <p:pos x="10" y="10"/>
    <p:text>Seade (CE märk, maagaas, B –tüüp, põlemiseks vajaminev õhk)
Torud (PE märgistus, teras, vask)
Gaasi kvaliteet ja selle voolamise kiirus torus (6m/s)
Gaasiseadme ruum (projektijärgne, suitsulõõr, lae h=2,2m,  S=min 7,5m2,  õhk 15 cm2/kW, sundventilatsiooni kasutamise keeld, siirdõhu võimalus)
Hoone: ühte suitsulõõri üks seade, korstna kõrgus 0,8 m, soojustamisel arvestada gaasiseadmete olemasoluga, köögikubuga arvestamine</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5D75744-4E8C-4B09-B8B1-050413E1F781}" type="datetimeFigureOut">
              <a:rPr lang="et-EE" smtClean="0"/>
              <a:t>26.10.2016</a:t>
            </a:fld>
            <a:endParaRPr lang="et-EE"/>
          </a:p>
        </p:txBody>
      </p:sp>
      <p:sp>
        <p:nvSpPr>
          <p:cNvPr id="4" name="Jaluse kohatäid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08599B2-BFF8-4932-95F6-FD768A059E66}" type="slidenum">
              <a:rPr lang="et-EE" smtClean="0"/>
              <a:t>‹#›</a:t>
            </a:fld>
            <a:endParaRPr lang="et-EE"/>
          </a:p>
        </p:txBody>
      </p:sp>
    </p:spTree>
    <p:extLst>
      <p:ext uri="{BB962C8B-B14F-4D97-AF65-F5344CB8AC3E}">
        <p14:creationId xmlns:p14="http://schemas.microsoft.com/office/powerpoint/2010/main" val="201345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Kuupäeva kohatäid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648A48C-4281-4334-AFDE-7E0ABFC88DED}" type="datetimeFigureOut">
              <a:rPr lang="en-GB" smtClean="0"/>
              <a:t>26/10/2016</a:t>
            </a:fld>
            <a:endParaRPr lang="en-GB"/>
          </a:p>
        </p:txBody>
      </p:sp>
      <p:sp>
        <p:nvSpPr>
          <p:cNvPr id="4" name="Slaidi pildi kohatä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Märkmete kohatäid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6" name="Jaluse kohatäid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aidinumbri kohatä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0824977-C6A5-479F-905E-136B4833B111}" type="slidenum">
              <a:rPr lang="en-GB" smtClean="0"/>
              <a:t>‹#›</a:t>
            </a:fld>
            <a:endParaRPr lang="en-GB"/>
          </a:p>
        </p:txBody>
      </p:sp>
    </p:spTree>
    <p:extLst>
      <p:ext uri="{BB962C8B-B14F-4D97-AF65-F5344CB8AC3E}">
        <p14:creationId xmlns:p14="http://schemas.microsoft.com/office/powerpoint/2010/main" val="174779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8BA5C3D7-1805-43FD-9346-A61D10EE9D0F}" type="slidenum">
              <a:rPr lang="et-EE" altLang="et-EE" sz="1400" smtClean="0"/>
              <a:pPr>
                <a:spcBef>
                  <a:spcPct val="0"/>
                </a:spcBef>
              </a:pPr>
              <a:t>1</a:t>
            </a:fld>
            <a:endParaRPr lang="et-EE" altLang="et-EE" sz="1400" smtClean="0"/>
          </a:p>
        </p:txBody>
      </p:sp>
      <p:sp>
        <p:nvSpPr>
          <p:cNvPr id="4099" name="Rectangle 1"/>
          <p:cNvSpPr>
            <a:spLocks noGrp="1" noRot="1" noChangeAspect="1" noChangeArrowheads="1" noTextEdit="1"/>
          </p:cNvSpPr>
          <p:nvPr>
            <p:ph type="sldImg"/>
          </p:nvPr>
        </p:nvSpPr>
        <p:spPr>
          <a:xfrm>
            <a:off x="-120650" y="882650"/>
            <a:ext cx="7732713"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749003" y="5513958"/>
            <a:ext cx="5995172" cy="522438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smtClean="0">
              <a:latin typeface="Times New Roman" panose="02020603050405020304" pitchFamily="18" charset="0"/>
            </a:endParaRPr>
          </a:p>
        </p:txBody>
      </p:sp>
    </p:spTree>
    <p:extLst>
      <p:ext uri="{BB962C8B-B14F-4D97-AF65-F5344CB8AC3E}">
        <p14:creationId xmlns:p14="http://schemas.microsoft.com/office/powerpoint/2010/main" val="367396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Nii nagu ka tahkekütuse põlemisprotsessiks, on ka gaasiseadme ohutuks tööks vaja piisavas koguses põlemisõhku ja põlemisgaaside eemaldamist. Kui põlemisprotsessiks ei ole piisavalt põlemisõhku, on tagajärjeks kütuse ebatäielik põlemine, mille üheks kõrval saaduseks on vingugaas (CO). Vingugaas on mürgine, lõhnatu ja värvitu ning inimene ei ole võimeline selle ohtlikku kontsentratsiooni õhus meeleliselt tajuma. Vingugaas seguneb ruumiõhuga ja põhjustab sellises ruumis viibivatele inimestele ohtu. Ohtlik on ka madal vingugaasi kontsentratsioon sisse hingatavas õhus, see ei ole küll otseselt eluohtlik, kuid põhjustab inimese elukvaliteeti halvendavaid terviseriske. Kõrge vingugaasi kontsentratsioon sisse hingatavas õhus on aga eluohtlik.</a:t>
            </a:r>
          </a:p>
        </p:txBody>
      </p:sp>
      <p:sp>
        <p:nvSpPr>
          <p:cNvPr id="4" name="Slaidinumbri kohatäide 3"/>
          <p:cNvSpPr>
            <a:spLocks noGrp="1"/>
          </p:cNvSpPr>
          <p:nvPr>
            <p:ph type="sldNum" sz="quarter" idx="10"/>
          </p:nvPr>
        </p:nvSpPr>
        <p:spPr/>
        <p:txBody>
          <a:bodyPr/>
          <a:lstStyle/>
          <a:p>
            <a:fld id="{70824977-C6A5-479F-905E-136B4833B111}" type="slidenum">
              <a:rPr lang="en-GB" smtClean="0"/>
              <a:t>7</a:t>
            </a:fld>
            <a:endParaRPr lang="en-GB"/>
          </a:p>
        </p:txBody>
      </p:sp>
    </p:spTree>
    <p:extLst>
      <p:ext uri="{BB962C8B-B14F-4D97-AF65-F5344CB8AC3E}">
        <p14:creationId xmlns:p14="http://schemas.microsoft.com/office/powerpoint/2010/main" val="396850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fld id="{70824977-C6A5-479F-905E-136B4833B111}" type="slidenum">
              <a:rPr lang="en-GB" smtClean="0"/>
              <a:t>9</a:t>
            </a:fld>
            <a:endParaRPr lang="en-GB"/>
          </a:p>
        </p:txBody>
      </p:sp>
    </p:spTree>
    <p:extLst>
      <p:ext uri="{BB962C8B-B14F-4D97-AF65-F5344CB8AC3E}">
        <p14:creationId xmlns:p14="http://schemas.microsoft.com/office/powerpoint/2010/main" val="421641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2C98CCDD-37A9-42C8-A4F4-4F6DEA6D6940}" type="slidenum">
              <a:rPr lang="et-EE" altLang="et-EE" sz="1400" smtClean="0"/>
              <a:pPr>
                <a:spcBef>
                  <a:spcPct val="0"/>
                </a:spcBef>
              </a:pPr>
              <a:t>24</a:t>
            </a:fld>
            <a:endParaRPr lang="et-EE" altLang="et-EE" sz="1400" smtClean="0"/>
          </a:p>
        </p:txBody>
      </p:sp>
      <p:sp>
        <p:nvSpPr>
          <p:cNvPr id="29699" name="Rectangle 1"/>
          <p:cNvSpPr>
            <a:spLocks noGrp="1" noRot="1" noChangeAspect="1" noChangeArrowheads="1" noTextEdit="1"/>
          </p:cNvSpPr>
          <p:nvPr>
            <p:ph type="sldImg"/>
          </p:nvPr>
        </p:nvSpPr>
        <p:spPr>
          <a:xfrm>
            <a:off x="-120650" y="882650"/>
            <a:ext cx="7732713"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749003" y="5513958"/>
            <a:ext cx="5995172" cy="522438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smtClean="0">
              <a:latin typeface="Times New Roman" panose="02020603050405020304" pitchFamily="18" charset="0"/>
            </a:endParaRPr>
          </a:p>
        </p:txBody>
      </p:sp>
    </p:spTree>
    <p:extLst>
      <p:ext uri="{BB962C8B-B14F-4D97-AF65-F5344CB8AC3E}">
        <p14:creationId xmlns:p14="http://schemas.microsoft.com/office/powerpoint/2010/main" val="335982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n-GB"/>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n-GB"/>
          </a:p>
        </p:txBody>
      </p:sp>
      <p:sp>
        <p:nvSpPr>
          <p:cNvPr id="4" name="Kuupäeva kohatäide 3"/>
          <p:cNvSpPr>
            <a:spLocks noGrp="1"/>
          </p:cNvSpPr>
          <p:nvPr>
            <p:ph type="dt" sz="half" idx="10"/>
          </p:nvPr>
        </p:nvSpPr>
        <p:spPr/>
        <p:txBody>
          <a:bodyPr/>
          <a:lstStyle/>
          <a:p>
            <a:fld id="{7EBFE488-57BD-4CD1-A502-03D919BA475A}" type="datetimeFigureOut">
              <a:rPr lang="en-GB" smtClean="0"/>
              <a:t>26/10/2016</a:t>
            </a:fld>
            <a:endParaRPr lang="en-GB"/>
          </a:p>
        </p:txBody>
      </p:sp>
      <p:sp>
        <p:nvSpPr>
          <p:cNvPr id="5" name="Jaluse kohatäide 4"/>
          <p:cNvSpPr>
            <a:spLocks noGrp="1"/>
          </p:cNvSpPr>
          <p:nvPr>
            <p:ph type="ftr" sz="quarter" idx="11"/>
          </p:nvPr>
        </p:nvSpPr>
        <p:spPr/>
        <p:txBody>
          <a:bodyPr/>
          <a:lstStyle/>
          <a:p>
            <a:endParaRPr lang="en-GB"/>
          </a:p>
        </p:txBody>
      </p:sp>
      <p:sp>
        <p:nvSpPr>
          <p:cNvPr id="6" name="Slaidinumbri kohatäide 5"/>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165155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n-GB"/>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Kuupäeva kohatäide 3"/>
          <p:cNvSpPr>
            <a:spLocks noGrp="1"/>
          </p:cNvSpPr>
          <p:nvPr>
            <p:ph type="dt" sz="half" idx="10"/>
          </p:nvPr>
        </p:nvSpPr>
        <p:spPr/>
        <p:txBody>
          <a:bodyPr/>
          <a:lstStyle/>
          <a:p>
            <a:fld id="{7EBFE488-57BD-4CD1-A502-03D919BA475A}" type="datetimeFigureOut">
              <a:rPr lang="en-GB" smtClean="0"/>
              <a:t>26/10/2016</a:t>
            </a:fld>
            <a:endParaRPr lang="en-GB"/>
          </a:p>
        </p:txBody>
      </p:sp>
      <p:sp>
        <p:nvSpPr>
          <p:cNvPr id="5" name="Jaluse kohatäide 4"/>
          <p:cNvSpPr>
            <a:spLocks noGrp="1"/>
          </p:cNvSpPr>
          <p:nvPr>
            <p:ph type="ftr" sz="quarter" idx="11"/>
          </p:nvPr>
        </p:nvSpPr>
        <p:spPr/>
        <p:txBody>
          <a:bodyPr/>
          <a:lstStyle/>
          <a:p>
            <a:endParaRPr lang="en-GB"/>
          </a:p>
        </p:txBody>
      </p:sp>
      <p:sp>
        <p:nvSpPr>
          <p:cNvPr id="6" name="Slaidinumbri kohatäide 5"/>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403140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n-GB"/>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Kuupäeva kohatäide 3"/>
          <p:cNvSpPr>
            <a:spLocks noGrp="1"/>
          </p:cNvSpPr>
          <p:nvPr>
            <p:ph type="dt" sz="half" idx="10"/>
          </p:nvPr>
        </p:nvSpPr>
        <p:spPr/>
        <p:txBody>
          <a:bodyPr/>
          <a:lstStyle/>
          <a:p>
            <a:fld id="{7EBFE488-57BD-4CD1-A502-03D919BA475A}" type="datetimeFigureOut">
              <a:rPr lang="en-GB" smtClean="0"/>
              <a:t>26/10/2016</a:t>
            </a:fld>
            <a:endParaRPr lang="en-GB"/>
          </a:p>
        </p:txBody>
      </p:sp>
      <p:sp>
        <p:nvSpPr>
          <p:cNvPr id="5" name="Jaluse kohatäide 4"/>
          <p:cNvSpPr>
            <a:spLocks noGrp="1"/>
          </p:cNvSpPr>
          <p:nvPr>
            <p:ph type="ftr" sz="quarter" idx="11"/>
          </p:nvPr>
        </p:nvSpPr>
        <p:spPr/>
        <p:txBody>
          <a:bodyPr/>
          <a:lstStyle/>
          <a:p>
            <a:endParaRPr lang="en-GB"/>
          </a:p>
        </p:txBody>
      </p:sp>
      <p:sp>
        <p:nvSpPr>
          <p:cNvPr id="6" name="Slaidinumbri kohatäide 5"/>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155514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681755" y="302395"/>
            <a:ext cx="12286627" cy="1263693"/>
          </a:xfrm>
        </p:spPr>
        <p:txBody>
          <a:bodyPr/>
          <a:lstStyle/>
          <a:p>
            <a:r>
              <a:rPr lang="et-EE" smtClean="0"/>
              <a:t>Muutke tiitli laadi</a:t>
            </a:r>
            <a:endParaRPr lang="et-EE"/>
          </a:p>
        </p:txBody>
      </p:sp>
      <p:sp>
        <p:nvSpPr>
          <p:cNvPr id="3" name="Rectangle 3"/>
          <p:cNvSpPr>
            <a:spLocks noGrp="1" noChangeArrowheads="1"/>
          </p:cNvSpPr>
          <p:nvPr>
            <p:ph type="dt" idx="10"/>
          </p:nvPr>
        </p:nvSpPr>
        <p:spPr>
          <a:ln/>
        </p:spPr>
        <p:txBody>
          <a:bodyPr/>
          <a:lstStyle>
            <a:lvl1pPr>
              <a:defRPr/>
            </a:lvl1pPr>
          </a:lstStyle>
          <a:p>
            <a:pPr>
              <a:defRPr/>
            </a:pPr>
            <a:endParaRPr lang="et-EE" altLang="et-EE"/>
          </a:p>
        </p:txBody>
      </p:sp>
      <p:sp>
        <p:nvSpPr>
          <p:cNvPr id="4" name="Rectangle 4"/>
          <p:cNvSpPr>
            <a:spLocks noGrp="1" noChangeArrowheads="1"/>
          </p:cNvSpPr>
          <p:nvPr>
            <p:ph type="ftr" idx="11"/>
          </p:nvPr>
        </p:nvSpPr>
        <p:spPr>
          <a:ln/>
        </p:spPr>
        <p:txBody>
          <a:bodyPr/>
          <a:lstStyle>
            <a:lvl1pPr>
              <a:defRPr/>
            </a:lvl1pPr>
          </a:lstStyle>
          <a:p>
            <a:pPr>
              <a:defRPr/>
            </a:pPr>
            <a:endParaRPr lang="et-EE" altLang="et-EE"/>
          </a:p>
        </p:txBody>
      </p:sp>
      <p:sp>
        <p:nvSpPr>
          <p:cNvPr id="5" name="Rectangle 5"/>
          <p:cNvSpPr>
            <a:spLocks noGrp="1" noChangeArrowheads="1"/>
          </p:cNvSpPr>
          <p:nvPr>
            <p:ph type="sldNum" idx="12"/>
          </p:nvPr>
        </p:nvSpPr>
        <p:spPr>
          <a:ln/>
        </p:spPr>
        <p:txBody>
          <a:bodyPr/>
          <a:lstStyle>
            <a:lvl1pPr>
              <a:defRPr/>
            </a:lvl1pPr>
          </a:lstStyle>
          <a:p>
            <a:pPr>
              <a:defRPr/>
            </a:pPr>
            <a:fld id="{C5DE14B9-8A8E-4CAE-ADC6-42F9F60EBC64}" type="slidenum">
              <a:rPr lang="et-EE" altLang="et-EE"/>
              <a:pPr>
                <a:defRPr/>
              </a:pPr>
              <a:t>‹#›</a:t>
            </a:fld>
            <a:endParaRPr lang="et-EE" altLang="et-EE"/>
          </a:p>
        </p:txBody>
      </p:sp>
    </p:spTree>
    <p:extLst>
      <p:ext uri="{BB962C8B-B14F-4D97-AF65-F5344CB8AC3E}">
        <p14:creationId xmlns:p14="http://schemas.microsoft.com/office/powerpoint/2010/main" val="85177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n-GB"/>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Kuupäeva kohatäide 3"/>
          <p:cNvSpPr>
            <a:spLocks noGrp="1"/>
          </p:cNvSpPr>
          <p:nvPr>
            <p:ph type="dt" sz="half" idx="10"/>
          </p:nvPr>
        </p:nvSpPr>
        <p:spPr/>
        <p:txBody>
          <a:bodyPr/>
          <a:lstStyle/>
          <a:p>
            <a:fld id="{7EBFE488-57BD-4CD1-A502-03D919BA475A}" type="datetimeFigureOut">
              <a:rPr lang="en-GB" smtClean="0"/>
              <a:t>26/10/2016</a:t>
            </a:fld>
            <a:endParaRPr lang="en-GB"/>
          </a:p>
        </p:txBody>
      </p:sp>
      <p:sp>
        <p:nvSpPr>
          <p:cNvPr id="5" name="Jaluse kohatäide 4"/>
          <p:cNvSpPr>
            <a:spLocks noGrp="1"/>
          </p:cNvSpPr>
          <p:nvPr>
            <p:ph type="ftr" sz="quarter" idx="11"/>
          </p:nvPr>
        </p:nvSpPr>
        <p:spPr/>
        <p:txBody>
          <a:bodyPr/>
          <a:lstStyle/>
          <a:p>
            <a:endParaRPr lang="en-GB"/>
          </a:p>
        </p:txBody>
      </p:sp>
      <p:sp>
        <p:nvSpPr>
          <p:cNvPr id="6" name="Slaidinumbri kohatäide 5"/>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296197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n-GB"/>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7EBFE488-57BD-4CD1-A502-03D919BA475A}" type="datetimeFigureOut">
              <a:rPr lang="en-GB" smtClean="0"/>
              <a:t>26/10/2016</a:t>
            </a:fld>
            <a:endParaRPr lang="en-GB"/>
          </a:p>
        </p:txBody>
      </p:sp>
      <p:sp>
        <p:nvSpPr>
          <p:cNvPr id="5" name="Jaluse kohatäide 4"/>
          <p:cNvSpPr>
            <a:spLocks noGrp="1"/>
          </p:cNvSpPr>
          <p:nvPr>
            <p:ph type="ftr" sz="quarter" idx="11"/>
          </p:nvPr>
        </p:nvSpPr>
        <p:spPr/>
        <p:txBody>
          <a:bodyPr/>
          <a:lstStyle/>
          <a:p>
            <a:endParaRPr lang="en-GB"/>
          </a:p>
        </p:txBody>
      </p:sp>
      <p:sp>
        <p:nvSpPr>
          <p:cNvPr id="6" name="Slaidinumbri kohatäide 5"/>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11172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n-GB"/>
          </a:p>
        </p:txBody>
      </p:sp>
      <p:sp>
        <p:nvSpPr>
          <p:cNvPr id="3" name="Sisu kohatäide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Sisu kohatäide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5" name="Kuupäeva kohatäide 4"/>
          <p:cNvSpPr>
            <a:spLocks noGrp="1"/>
          </p:cNvSpPr>
          <p:nvPr>
            <p:ph type="dt" sz="half" idx="10"/>
          </p:nvPr>
        </p:nvSpPr>
        <p:spPr/>
        <p:txBody>
          <a:bodyPr/>
          <a:lstStyle/>
          <a:p>
            <a:fld id="{7EBFE488-57BD-4CD1-A502-03D919BA475A}" type="datetimeFigureOut">
              <a:rPr lang="en-GB" smtClean="0"/>
              <a:t>26/10/2016</a:t>
            </a:fld>
            <a:endParaRPr lang="en-GB"/>
          </a:p>
        </p:txBody>
      </p:sp>
      <p:sp>
        <p:nvSpPr>
          <p:cNvPr id="6" name="Jaluse kohatäide 5"/>
          <p:cNvSpPr>
            <a:spLocks noGrp="1"/>
          </p:cNvSpPr>
          <p:nvPr>
            <p:ph type="ftr" sz="quarter" idx="11"/>
          </p:nvPr>
        </p:nvSpPr>
        <p:spPr/>
        <p:txBody>
          <a:bodyPr/>
          <a:lstStyle/>
          <a:p>
            <a:endParaRPr lang="en-GB"/>
          </a:p>
        </p:txBody>
      </p:sp>
      <p:sp>
        <p:nvSpPr>
          <p:cNvPr id="7" name="Slaidinumbri kohatäide 6"/>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97828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n-GB"/>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7" name="Kuupäeva kohatäide 6"/>
          <p:cNvSpPr>
            <a:spLocks noGrp="1"/>
          </p:cNvSpPr>
          <p:nvPr>
            <p:ph type="dt" sz="half" idx="10"/>
          </p:nvPr>
        </p:nvSpPr>
        <p:spPr/>
        <p:txBody>
          <a:bodyPr/>
          <a:lstStyle/>
          <a:p>
            <a:fld id="{7EBFE488-57BD-4CD1-A502-03D919BA475A}" type="datetimeFigureOut">
              <a:rPr lang="en-GB" smtClean="0"/>
              <a:t>26/10/2016</a:t>
            </a:fld>
            <a:endParaRPr lang="en-GB"/>
          </a:p>
        </p:txBody>
      </p:sp>
      <p:sp>
        <p:nvSpPr>
          <p:cNvPr id="8" name="Jaluse kohatäide 7"/>
          <p:cNvSpPr>
            <a:spLocks noGrp="1"/>
          </p:cNvSpPr>
          <p:nvPr>
            <p:ph type="ftr" sz="quarter" idx="11"/>
          </p:nvPr>
        </p:nvSpPr>
        <p:spPr/>
        <p:txBody>
          <a:bodyPr/>
          <a:lstStyle/>
          <a:p>
            <a:endParaRPr lang="en-GB"/>
          </a:p>
        </p:txBody>
      </p:sp>
      <p:sp>
        <p:nvSpPr>
          <p:cNvPr id="9" name="Slaidinumbri kohatäide 8"/>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304647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n-GB"/>
          </a:p>
        </p:txBody>
      </p:sp>
      <p:sp>
        <p:nvSpPr>
          <p:cNvPr id="3" name="Kuupäeva kohatäide 2"/>
          <p:cNvSpPr>
            <a:spLocks noGrp="1"/>
          </p:cNvSpPr>
          <p:nvPr>
            <p:ph type="dt" sz="half" idx="10"/>
          </p:nvPr>
        </p:nvSpPr>
        <p:spPr/>
        <p:txBody>
          <a:bodyPr/>
          <a:lstStyle/>
          <a:p>
            <a:fld id="{7EBFE488-57BD-4CD1-A502-03D919BA475A}" type="datetimeFigureOut">
              <a:rPr lang="en-GB" smtClean="0"/>
              <a:t>26/10/2016</a:t>
            </a:fld>
            <a:endParaRPr lang="en-GB"/>
          </a:p>
        </p:txBody>
      </p:sp>
      <p:sp>
        <p:nvSpPr>
          <p:cNvPr id="4" name="Jaluse kohatäide 3"/>
          <p:cNvSpPr>
            <a:spLocks noGrp="1"/>
          </p:cNvSpPr>
          <p:nvPr>
            <p:ph type="ftr" sz="quarter" idx="11"/>
          </p:nvPr>
        </p:nvSpPr>
        <p:spPr/>
        <p:txBody>
          <a:bodyPr/>
          <a:lstStyle/>
          <a:p>
            <a:endParaRPr lang="en-GB"/>
          </a:p>
        </p:txBody>
      </p:sp>
      <p:sp>
        <p:nvSpPr>
          <p:cNvPr id="5" name="Slaidinumbri kohatäide 4"/>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66299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7EBFE488-57BD-4CD1-A502-03D919BA475A}" type="datetimeFigureOut">
              <a:rPr lang="en-GB" smtClean="0"/>
              <a:t>26/10/2016</a:t>
            </a:fld>
            <a:endParaRPr lang="en-GB"/>
          </a:p>
        </p:txBody>
      </p:sp>
      <p:sp>
        <p:nvSpPr>
          <p:cNvPr id="3" name="Jaluse kohatäide 2"/>
          <p:cNvSpPr>
            <a:spLocks noGrp="1"/>
          </p:cNvSpPr>
          <p:nvPr>
            <p:ph type="ftr" sz="quarter" idx="11"/>
          </p:nvPr>
        </p:nvSpPr>
        <p:spPr/>
        <p:txBody>
          <a:bodyPr/>
          <a:lstStyle/>
          <a:p>
            <a:endParaRPr lang="en-GB"/>
          </a:p>
        </p:txBody>
      </p:sp>
      <p:sp>
        <p:nvSpPr>
          <p:cNvPr id="4" name="Slaidinumbri kohatäide 3"/>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302682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n-GB"/>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7EBFE488-57BD-4CD1-A502-03D919BA475A}" type="datetimeFigureOut">
              <a:rPr lang="en-GB" smtClean="0"/>
              <a:t>26/10/2016</a:t>
            </a:fld>
            <a:endParaRPr lang="en-GB"/>
          </a:p>
        </p:txBody>
      </p:sp>
      <p:sp>
        <p:nvSpPr>
          <p:cNvPr id="6" name="Jaluse kohatäide 5"/>
          <p:cNvSpPr>
            <a:spLocks noGrp="1"/>
          </p:cNvSpPr>
          <p:nvPr>
            <p:ph type="ftr" sz="quarter" idx="11"/>
          </p:nvPr>
        </p:nvSpPr>
        <p:spPr/>
        <p:txBody>
          <a:bodyPr/>
          <a:lstStyle/>
          <a:p>
            <a:endParaRPr lang="en-GB"/>
          </a:p>
        </p:txBody>
      </p:sp>
      <p:sp>
        <p:nvSpPr>
          <p:cNvPr id="7" name="Slaidinumbri kohatäide 6"/>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9908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n-GB"/>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7EBFE488-57BD-4CD1-A502-03D919BA475A}" type="datetimeFigureOut">
              <a:rPr lang="en-GB" smtClean="0"/>
              <a:t>26/10/2016</a:t>
            </a:fld>
            <a:endParaRPr lang="en-GB"/>
          </a:p>
        </p:txBody>
      </p:sp>
      <p:sp>
        <p:nvSpPr>
          <p:cNvPr id="6" name="Jaluse kohatäide 5"/>
          <p:cNvSpPr>
            <a:spLocks noGrp="1"/>
          </p:cNvSpPr>
          <p:nvPr>
            <p:ph type="ftr" sz="quarter" idx="11"/>
          </p:nvPr>
        </p:nvSpPr>
        <p:spPr/>
        <p:txBody>
          <a:bodyPr/>
          <a:lstStyle/>
          <a:p>
            <a:endParaRPr lang="en-GB"/>
          </a:p>
        </p:txBody>
      </p:sp>
      <p:sp>
        <p:nvSpPr>
          <p:cNvPr id="7" name="Slaidinumbri kohatäide 6"/>
          <p:cNvSpPr>
            <a:spLocks noGrp="1"/>
          </p:cNvSpPr>
          <p:nvPr>
            <p:ph type="sldNum" sz="quarter" idx="12"/>
          </p:nvPr>
        </p:nvSpPr>
        <p:spPr/>
        <p:txBody>
          <a:bodyPr/>
          <a:lstStyle/>
          <a:p>
            <a:fld id="{7A149789-193A-4DBF-B40B-2BE75989D360}" type="slidenum">
              <a:rPr lang="en-GB" smtClean="0"/>
              <a:t>‹#›</a:t>
            </a:fld>
            <a:endParaRPr lang="en-GB"/>
          </a:p>
        </p:txBody>
      </p:sp>
    </p:spTree>
    <p:extLst>
      <p:ext uri="{BB962C8B-B14F-4D97-AF65-F5344CB8AC3E}">
        <p14:creationId xmlns:p14="http://schemas.microsoft.com/office/powerpoint/2010/main" val="230246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n-GB"/>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GB"/>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FE488-57BD-4CD1-A502-03D919BA475A}" type="datetimeFigureOut">
              <a:rPr lang="en-GB" smtClean="0"/>
              <a:t>26/10/2016</a:t>
            </a:fld>
            <a:endParaRPr lang="en-GB"/>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49789-193A-4DBF-B40B-2BE75989D360}" type="slidenum">
              <a:rPr lang="en-GB" smtClean="0"/>
              <a:t>‹#›</a:t>
            </a:fld>
            <a:endParaRPr lang="en-GB"/>
          </a:p>
        </p:txBody>
      </p:sp>
    </p:spTree>
    <p:extLst>
      <p:ext uri="{BB962C8B-B14F-4D97-AF65-F5344CB8AC3E}">
        <p14:creationId xmlns:p14="http://schemas.microsoft.com/office/powerpoint/2010/main" val="3397052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909421" y="2201118"/>
            <a:ext cx="8155115" cy="1804821"/>
          </a:xfrm>
        </p:spPr>
        <p:txBody>
          <a:bodyPr vert="horz" lIns="91440" tIns="165608" rIns="91440" bIns="45720" rtlCol="0" anchor="t">
            <a:normAutofit/>
          </a:bodyPr>
          <a:lstStyle/>
          <a:p>
            <a:pPr algn="ctr">
              <a:tabLst>
                <a:tab pos="450431" algn="l"/>
                <a:tab pos="900861" algn="l"/>
                <a:tab pos="1351292" algn="l"/>
                <a:tab pos="1801722" algn="l"/>
                <a:tab pos="2252153" algn="l"/>
                <a:tab pos="2702583" algn="l"/>
                <a:tab pos="3153015" algn="l"/>
                <a:tab pos="3603445" algn="l"/>
                <a:tab pos="4053876" algn="l"/>
                <a:tab pos="4504306" algn="l"/>
                <a:tab pos="4954737" algn="l"/>
                <a:tab pos="5405167" algn="l"/>
                <a:tab pos="5855598" algn="l"/>
                <a:tab pos="6306028" algn="l"/>
                <a:tab pos="6756459" algn="l"/>
                <a:tab pos="7206889" algn="l"/>
              </a:tabLst>
            </a:pPr>
            <a:r>
              <a:rPr lang="et-EE" sz="4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Gaasikütteseadmetest tulenevad ohud kortermajades</a:t>
            </a:r>
            <a:endParaRPr lang="et-EE" altLang="et-EE" sz="4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075"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421" y="108226"/>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377338" y="4367220"/>
            <a:ext cx="7217691" cy="1722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853" rIns="0" bIns="0"/>
          <a:lstStyle>
            <a:lvl1pPr marL="342900" indent="-342900" algn="l" defTabSz="449263" rtl="0" eaLnBrk="0" fontAlgn="base" hangingPunct="0">
              <a:lnSpc>
                <a:spcPct val="97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7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lnSpc>
                <a:spcPct val="97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lnSpc>
                <a:spcPct val="97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97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a:lstStyle>
          <a:p>
            <a:pPr marL="0" indent="0" eaLnBrk="1">
              <a:spcAft>
                <a:spcPct val="0"/>
              </a:spcAft>
              <a:tabLst>
                <a:tab pos="450431" algn="l"/>
                <a:tab pos="900861" algn="l"/>
                <a:tab pos="1351292" algn="l"/>
                <a:tab pos="1801722" algn="l"/>
                <a:tab pos="2252153" algn="l"/>
                <a:tab pos="2702583" algn="l"/>
                <a:tab pos="3153015" algn="l"/>
                <a:tab pos="3603445" algn="l"/>
                <a:tab pos="4053876" algn="l"/>
                <a:tab pos="4504306" algn="l"/>
                <a:tab pos="4954737" algn="l"/>
                <a:tab pos="5405167" algn="l"/>
                <a:tab pos="5855598" algn="l"/>
                <a:tab pos="6306028" algn="l"/>
                <a:tab pos="6756459" algn="l"/>
                <a:tab pos="7206889" algn="l"/>
              </a:tabLst>
              <a:defRPr/>
            </a:pPr>
            <a:r>
              <a:rPr lang="et-EE" altLang="et-EE" sz="2005" kern="0" dirty="0" smtClean="0">
                <a:latin typeface="Tahoma" panose="020B0604030504040204" pitchFamily="34" charset="0"/>
                <a:ea typeface="Tahoma" panose="020B0604030504040204" pitchFamily="34" charset="0"/>
                <a:cs typeface="Tahoma" panose="020B0604030504040204" pitchFamily="34" charset="0"/>
              </a:rPr>
              <a:t>Kaur Kajak</a:t>
            </a:r>
          </a:p>
          <a:p>
            <a:pPr marL="0" indent="0" eaLnBrk="1">
              <a:spcAft>
                <a:spcPct val="0"/>
              </a:spcAft>
              <a:tabLst>
                <a:tab pos="450431" algn="l"/>
                <a:tab pos="900861" algn="l"/>
                <a:tab pos="1351292" algn="l"/>
                <a:tab pos="1801722" algn="l"/>
                <a:tab pos="2252153" algn="l"/>
                <a:tab pos="2702583" algn="l"/>
                <a:tab pos="3153015" algn="l"/>
                <a:tab pos="3603445" algn="l"/>
                <a:tab pos="4053876" algn="l"/>
                <a:tab pos="4504306" algn="l"/>
                <a:tab pos="4954737" algn="l"/>
                <a:tab pos="5405167" algn="l"/>
                <a:tab pos="5855598" algn="l"/>
                <a:tab pos="6306028" algn="l"/>
                <a:tab pos="6756459" algn="l"/>
                <a:tab pos="7206889" algn="l"/>
              </a:tabLst>
              <a:defRPr/>
            </a:pPr>
            <a:r>
              <a:rPr lang="et-EE" altLang="et-EE" sz="2005" kern="0" dirty="0" smtClean="0">
                <a:latin typeface="Tahoma" panose="020B0604030504040204" pitchFamily="34" charset="0"/>
                <a:ea typeface="Tahoma" panose="020B0604030504040204" pitchFamily="34" charset="0"/>
                <a:cs typeface="Tahoma" panose="020B0604030504040204" pitchFamily="34" charset="0"/>
              </a:rPr>
              <a:t>Tehnilise </a:t>
            </a:r>
            <a:r>
              <a:rPr lang="et-EE" altLang="et-EE" sz="2005" kern="0" dirty="0">
                <a:latin typeface="Tahoma" panose="020B0604030504040204" pitchFamily="34" charset="0"/>
                <a:ea typeface="Tahoma" panose="020B0604030504040204" pitchFamily="34" charset="0"/>
                <a:cs typeface="Tahoma" panose="020B0604030504040204" pitchFamily="34" charset="0"/>
              </a:rPr>
              <a:t>Järelevalve </a:t>
            </a:r>
            <a:r>
              <a:rPr lang="et-EE" altLang="et-EE" sz="2005" kern="0" dirty="0" smtClean="0">
                <a:latin typeface="Tahoma" panose="020B0604030504040204" pitchFamily="34" charset="0"/>
                <a:ea typeface="Tahoma" panose="020B0604030504040204" pitchFamily="34" charset="0"/>
                <a:cs typeface="Tahoma" panose="020B0604030504040204" pitchFamily="34" charset="0"/>
              </a:rPr>
              <a:t>Amet</a:t>
            </a:r>
            <a:endParaRPr lang="et-EE" altLang="et-EE" sz="2005" kern="0" dirty="0">
              <a:latin typeface="Tahoma" panose="020B0604030504040204" pitchFamily="34" charset="0"/>
              <a:ea typeface="Tahoma" panose="020B0604030504040204" pitchFamily="34" charset="0"/>
              <a:cs typeface="Tahoma" panose="020B0604030504040204" pitchFamily="34" charset="0"/>
            </a:endParaRPr>
          </a:p>
          <a:p>
            <a:pPr marL="0" indent="0" eaLnBrk="1">
              <a:spcAft>
                <a:spcPct val="0"/>
              </a:spcAft>
              <a:tabLst>
                <a:tab pos="450431" algn="l"/>
                <a:tab pos="900861" algn="l"/>
                <a:tab pos="1351292" algn="l"/>
                <a:tab pos="1801722" algn="l"/>
                <a:tab pos="2252153" algn="l"/>
                <a:tab pos="2702583" algn="l"/>
                <a:tab pos="3153015" algn="l"/>
                <a:tab pos="3603445" algn="l"/>
                <a:tab pos="4053876" algn="l"/>
                <a:tab pos="4504306" algn="l"/>
                <a:tab pos="4954737" algn="l"/>
                <a:tab pos="5405167" algn="l"/>
                <a:tab pos="5855598" algn="l"/>
                <a:tab pos="6306028" algn="l"/>
                <a:tab pos="6756459" algn="l"/>
                <a:tab pos="7206889" algn="l"/>
              </a:tabLst>
              <a:defRPr/>
            </a:pPr>
            <a:endParaRPr lang="et-EE" altLang="et-EE" sz="2005" kern="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64545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50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20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6753286" y="1700950"/>
            <a:ext cx="4600514" cy="4476013"/>
          </a:xfrm>
          <a:prstGeom prst="rect">
            <a:avLst/>
          </a:prstGeom>
        </p:spPr>
      </p:pic>
      <p:sp>
        <p:nvSpPr>
          <p:cNvPr id="3" name="Pealkiri 2"/>
          <p:cNvSpPr>
            <a:spLocks noGrp="1"/>
          </p:cNvSpPr>
          <p:nvPr>
            <p:ph type="title"/>
          </p:nvPr>
        </p:nvSpPr>
        <p:spPr/>
        <p:txBody>
          <a:bodyPr>
            <a:normAutofit/>
          </a:bodyPr>
          <a:lstStyle/>
          <a:p>
            <a:r>
              <a:rPr lang="et-EE" sz="6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Gaasiseadme ruum</a:t>
            </a:r>
            <a:endParaRPr lang="et-EE" sz="6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Sisu kohatäide 3"/>
          <p:cNvSpPr>
            <a:spLocks noGrp="1"/>
          </p:cNvSpPr>
          <p:nvPr>
            <p:ph sz="half" idx="1"/>
          </p:nvPr>
        </p:nvSpPr>
        <p:spPr/>
        <p:txBody>
          <a:bodyPr>
            <a:normAutofit/>
          </a:bodyPr>
          <a:lstStyle/>
          <a:p>
            <a:r>
              <a:rPr lang="et-EE" sz="4800" dirty="0" smtClean="0">
                <a:solidFill>
                  <a:schemeClr val="accent5">
                    <a:lumMod val="75000"/>
                  </a:schemeClr>
                </a:solidFill>
                <a:latin typeface="Times New Roman" panose="02020603050405020304" pitchFamily="18" charset="0"/>
                <a:cs typeface="Times New Roman" panose="02020603050405020304" pitchFamily="18" charset="0"/>
              </a:rPr>
              <a:t> </a:t>
            </a:r>
            <a:r>
              <a:rPr lang="et-EE" sz="4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Ehitusprojekt</a:t>
            </a:r>
          </a:p>
          <a:p>
            <a:r>
              <a:rPr lang="et-EE" sz="4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Suitsulõõr</a:t>
            </a:r>
          </a:p>
          <a:p>
            <a:r>
              <a:rPr lang="et-EE" sz="4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Lae kõrgus 2,2m</a:t>
            </a:r>
          </a:p>
          <a:p>
            <a:r>
              <a:rPr lang="et-EE" sz="4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Ruumi pindala min 7,5m</a:t>
            </a:r>
            <a:r>
              <a:rPr lang="et-EE" sz="4800" baseline="30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2</a:t>
            </a:r>
            <a:r>
              <a:rPr lang="et-EE" sz="4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5" name="Sisu kohatäide 4"/>
          <p:cNvSpPr>
            <a:spLocks noGrp="1"/>
          </p:cNvSpPr>
          <p:nvPr>
            <p:ph sz="half" idx="2"/>
          </p:nvPr>
        </p:nvSpPr>
        <p:spPr/>
        <p:txBody>
          <a:bodyPr>
            <a:normAutofit/>
          </a:bodyPr>
          <a:lstStyle/>
          <a:p>
            <a:endParaRPr lang="et-EE"/>
          </a:p>
        </p:txBody>
      </p:sp>
      <p:pic>
        <p:nvPicPr>
          <p:cNvPr id="8"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5521" y="24956"/>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99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sz="5400" dirty="0" smtClean="0">
                <a:solidFill>
                  <a:schemeClr val="accent5">
                    <a:lumMod val="75000"/>
                  </a:schemeClr>
                </a:solidFill>
                <a:latin typeface="Times New Roman" panose="02020603050405020304" pitchFamily="18" charset="0"/>
                <a:cs typeface="Times New Roman" panose="02020603050405020304" pitchFamily="18" charset="0"/>
              </a:rPr>
              <a:t>Õhuvahetus</a:t>
            </a:r>
            <a:endParaRPr lang="et-EE" sz="5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isu kohatäide 2"/>
          <p:cNvSpPr>
            <a:spLocks noGrp="1"/>
          </p:cNvSpPr>
          <p:nvPr>
            <p:ph sz="half" idx="1"/>
          </p:nvPr>
        </p:nvSpPr>
        <p:spPr>
          <a:xfrm>
            <a:off x="838200" y="1825625"/>
            <a:ext cx="5733978" cy="4351338"/>
          </a:xfrm>
        </p:spPr>
        <p:txBody>
          <a:bodyPr>
            <a:normAutofit lnSpcReduction="10000"/>
          </a:bodyPr>
          <a:lstStyle/>
          <a:p>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õhk </a:t>
            </a:r>
            <a:r>
              <a:rPr lang="et-EE" sz="4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15 </a:t>
            </a:r>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cm</a:t>
            </a:r>
            <a:r>
              <a:rPr lang="et-EE" sz="4000" baseline="30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2</a:t>
            </a:r>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/kW</a:t>
            </a:r>
          </a:p>
          <a:p>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sundventilatsiooni</a:t>
            </a:r>
          </a:p>
          <a:p>
            <a:pPr marL="0" indent="0">
              <a:buNone/>
            </a:pPr>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kasutamise keeld</a:t>
            </a:r>
          </a:p>
          <a:p>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t-EE" sz="4000"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siirdõhu</a:t>
            </a:r>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kasutamise       võimalus</a:t>
            </a:r>
          </a:p>
          <a:p>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soovitavalt hoida uks    avatuna </a:t>
            </a:r>
            <a:endParaRPr lang="et-EE" sz="4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Sisu kohatäide 6"/>
          <p:cNvPicPr>
            <a:picLocks noGrp="1" noChangeAspect="1"/>
          </p:cNvPicPr>
          <p:nvPr>
            <p:ph sz="half" idx="2"/>
          </p:nvPr>
        </p:nvPicPr>
        <p:blipFill>
          <a:blip r:embed="rId2"/>
          <a:stretch>
            <a:fillRect/>
          </a:stretch>
        </p:blipFill>
        <p:spPr>
          <a:xfrm>
            <a:off x="6417112" y="1825626"/>
            <a:ext cx="5744994" cy="4351338"/>
          </a:xfrm>
          <a:prstGeom prst="rect">
            <a:avLst/>
          </a:prstGeom>
        </p:spPr>
      </p:pic>
      <p:pic>
        <p:nvPicPr>
          <p:cNvPr id="8"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5521" y="24956"/>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057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Puudused</a:t>
            </a:r>
            <a:endParaRPr lang="et-EE"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ksti kohatäide 2"/>
          <p:cNvSpPr>
            <a:spLocks noGrp="1"/>
          </p:cNvSpPr>
          <p:nvPr>
            <p:ph type="body" idx="1"/>
          </p:nvPr>
        </p:nvSpPr>
        <p:spPr/>
        <p:txBody>
          <a:bodyPr/>
          <a:lstStyle/>
          <a:p>
            <a:r>
              <a:rPr lang="et-EE" dirty="0" smtClean="0">
                <a:latin typeface="Tahoma" panose="020B0604030504040204" pitchFamily="34" charset="0"/>
                <a:ea typeface="Tahoma" panose="020B0604030504040204" pitchFamily="34" charset="0"/>
                <a:cs typeface="Tahoma" panose="020B0604030504040204" pitchFamily="34" charset="0"/>
              </a:rPr>
              <a:t>Köögikubu kasutamise keeld</a:t>
            </a:r>
            <a:endParaRPr lang="et-EE" dirty="0">
              <a:latin typeface="Tahoma" panose="020B0604030504040204" pitchFamily="34" charset="0"/>
              <a:ea typeface="Tahoma" panose="020B0604030504040204" pitchFamily="34" charset="0"/>
              <a:cs typeface="Tahoma" panose="020B0604030504040204" pitchFamily="34" charset="0"/>
            </a:endParaRPr>
          </a:p>
        </p:txBody>
      </p:sp>
      <p:sp>
        <p:nvSpPr>
          <p:cNvPr id="5" name="Teksti kohatäide 4"/>
          <p:cNvSpPr>
            <a:spLocks noGrp="1"/>
          </p:cNvSpPr>
          <p:nvPr>
            <p:ph type="body" sz="quarter" idx="3"/>
          </p:nvPr>
        </p:nvSpPr>
        <p:spPr>
          <a:xfrm>
            <a:off x="7772400" y="1948069"/>
            <a:ext cx="3582988" cy="557005"/>
          </a:xfrm>
        </p:spPr>
        <p:txBody>
          <a:bodyPr/>
          <a:lstStyle/>
          <a:p>
            <a:r>
              <a:rPr lang="et-EE" dirty="0" smtClean="0">
                <a:latin typeface="Tahoma" panose="020B0604030504040204" pitchFamily="34" charset="0"/>
                <a:ea typeface="Tahoma" panose="020B0604030504040204" pitchFamily="34" charset="0"/>
                <a:cs typeface="Tahoma" panose="020B0604030504040204" pitchFamily="34" charset="0"/>
              </a:rPr>
              <a:t>Lõõride väärkasutus</a:t>
            </a:r>
            <a:endParaRPr lang="et-EE" dirty="0">
              <a:latin typeface="Tahoma" panose="020B0604030504040204" pitchFamily="34" charset="0"/>
              <a:ea typeface="Tahoma" panose="020B0604030504040204" pitchFamily="34" charset="0"/>
              <a:cs typeface="Tahoma" panose="020B0604030504040204" pitchFamily="34" charset="0"/>
            </a:endParaRPr>
          </a:p>
        </p:txBody>
      </p:sp>
      <p:pic>
        <p:nvPicPr>
          <p:cNvPr id="7" name="Sisu kohatäide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9547" y="2899611"/>
            <a:ext cx="5403501" cy="3038790"/>
          </a:xfrm>
          <a:prstGeom prst="rect">
            <a:avLst/>
          </a:prstGeom>
        </p:spPr>
      </p:pic>
      <p:pic>
        <p:nvPicPr>
          <p:cNvPr id="8" name="Sisu kohatäide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b="54338"/>
          <a:stretch/>
        </p:blipFill>
        <p:spPr>
          <a:xfrm>
            <a:off x="6837319" y="2899610"/>
            <a:ext cx="4518069" cy="3012559"/>
          </a:xfrm>
          <a:prstGeom prst="rect">
            <a:avLst/>
          </a:prstGeom>
        </p:spPr>
      </p:pic>
      <p:pic>
        <p:nvPicPr>
          <p:cNvPr id="9" name="Pilt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05521" y="24956"/>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127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lt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857" y="1574800"/>
            <a:ext cx="6374434" cy="34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lt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8290" y="118512"/>
            <a:ext cx="4897410" cy="679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alkiri 3"/>
          <p:cNvSpPr>
            <a:spLocks noGrp="1"/>
          </p:cNvSpPr>
          <p:nvPr>
            <p:ph type="title"/>
          </p:nvPr>
        </p:nvSpPr>
        <p:spPr>
          <a:xfrm>
            <a:off x="838200" y="365126"/>
            <a:ext cx="4311316" cy="862096"/>
          </a:xfrm>
        </p:spPr>
        <p:txBody>
          <a:bodyPr>
            <a:normAutofit fontScale="90000"/>
          </a:bodyPr>
          <a:lstStyle/>
          <a:p>
            <a:r>
              <a:rPr lang="et-EE"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Nõuded lõõridele</a:t>
            </a:r>
            <a:endParaRPr lang="et-EE"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lt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89172" y="0"/>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50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62" y="1"/>
            <a:ext cx="11964738" cy="6858000"/>
          </a:xfrm>
          <a:prstGeom prst="rect">
            <a:avLst/>
          </a:prstGeom>
        </p:spPr>
      </p:pic>
    </p:spTree>
    <p:extLst>
      <p:ext uri="{BB962C8B-B14F-4D97-AF65-F5344CB8AC3E}">
        <p14:creationId xmlns:p14="http://schemas.microsoft.com/office/powerpoint/2010/main" val="4033186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latin typeface="Tahoma" panose="020B0604030504040204" pitchFamily="34" charset="0"/>
                <a:ea typeface="Tahoma" panose="020B0604030504040204" pitchFamily="34" charset="0"/>
                <a:cs typeface="Tahoma" panose="020B0604030504040204" pitchFamily="34" charset="0"/>
              </a:rPr>
              <a:t>TJA tegevuskava</a:t>
            </a:r>
            <a:endParaRPr lang="et-EE" dirty="0">
              <a:latin typeface="Tahoma" panose="020B0604030504040204" pitchFamily="34" charset="0"/>
              <a:ea typeface="Tahoma" panose="020B0604030504040204" pitchFamily="34" charset="0"/>
              <a:cs typeface="Tahoma" panose="020B0604030504040204" pitchFamily="34" charset="0"/>
            </a:endParaRPr>
          </a:p>
        </p:txBody>
      </p:sp>
      <p:sp>
        <p:nvSpPr>
          <p:cNvPr id="3" name="Sisu kohatäide 2"/>
          <p:cNvSpPr>
            <a:spLocks noGrp="1"/>
          </p:cNvSpPr>
          <p:nvPr>
            <p:ph idx="1"/>
          </p:nvPr>
        </p:nvSpPr>
        <p:spPr>
          <a:xfrm>
            <a:off x="838200" y="1797050"/>
            <a:ext cx="10515600" cy="4351338"/>
          </a:xfrm>
        </p:spPr>
        <p:txBody>
          <a:bodyPr>
            <a:normAutofit lnSpcReduction="10000"/>
          </a:bodyPr>
          <a:lstStyle/>
          <a:p>
            <a:pPr marL="228600" lvl="1">
              <a:spcBef>
                <a:spcPts val="1000"/>
              </a:spcBef>
            </a:pPr>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Järelevalve:</a:t>
            </a:r>
          </a:p>
          <a:p>
            <a:pPr marL="685800" lvl="2">
              <a:spcBef>
                <a:spcPts val="1000"/>
              </a:spcBef>
            </a:pPr>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Kodukülastused </a:t>
            </a:r>
            <a:r>
              <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ja olukorra </a:t>
            </a:r>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kaardistamine</a:t>
            </a:r>
          </a:p>
          <a:p>
            <a:pPr marL="228600" lvl="1">
              <a:spcBef>
                <a:spcPts val="1000"/>
              </a:spcBef>
            </a:pPr>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Koostöö:</a:t>
            </a:r>
          </a:p>
          <a:p>
            <a:pPr lvl="2"/>
            <a:r>
              <a:rPr lang="et-EE" sz="2800"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KOV-dega</a:t>
            </a:r>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(elamumajandus ja ehitustegevus)</a:t>
            </a:r>
          </a:p>
          <a:p>
            <a:pPr lvl="2"/>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võrguettevõtjatega </a:t>
            </a:r>
            <a:r>
              <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(ärilahendus, </a:t>
            </a:r>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rikketelefon 13404)</a:t>
            </a:r>
            <a:endPar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lvl="2"/>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Päästeametiga </a:t>
            </a:r>
            <a:r>
              <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(lõõride korrashoid)</a:t>
            </a:r>
          </a:p>
          <a:p>
            <a:r>
              <a:rPr lang="et-EE"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Teavitustöö:</a:t>
            </a:r>
          </a:p>
          <a:p>
            <a:pPr lvl="2"/>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Otsekontaktid </a:t>
            </a:r>
            <a:r>
              <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KÜ </a:t>
            </a:r>
            <a:r>
              <a:rPr lang="et-EE" sz="2800"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ga</a:t>
            </a:r>
            <a:r>
              <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ja KÜ </a:t>
            </a:r>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liikmetega</a:t>
            </a:r>
            <a:endPar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pPr lvl="2"/>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Linnaosalehed</a:t>
            </a:r>
          </a:p>
          <a:p>
            <a:r>
              <a:rPr lang="et-EE"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Õigusloome</a:t>
            </a:r>
          </a:p>
          <a:p>
            <a:pPr marL="457200" lvl="1" indent="0">
              <a:buNone/>
            </a:pPr>
            <a:endParaRPr lang="et-EE" dirty="0" smtClean="0"/>
          </a:p>
          <a:p>
            <a:pPr lvl="1"/>
            <a:endParaRPr lang="et-EE" dirty="0" smtClean="0"/>
          </a:p>
          <a:p>
            <a:pPr lvl="1"/>
            <a:endParaRPr lang="et-EE" dirty="0"/>
          </a:p>
          <a:p>
            <a:pPr lvl="1"/>
            <a:endParaRPr lang="et-EE" dirty="0" smtClean="0"/>
          </a:p>
        </p:txBody>
      </p:sp>
      <p:pic>
        <p:nvPicPr>
          <p:cNvPr id="4"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9796" y="242888"/>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43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latin typeface="Tahoma" panose="020B0604030504040204" pitchFamily="34" charset="0"/>
                <a:ea typeface="Tahoma" panose="020B0604030504040204" pitchFamily="34" charset="0"/>
                <a:cs typeface="Tahoma" panose="020B0604030504040204" pitchFamily="34" charset="0"/>
              </a:rPr>
              <a:t>Lahendused</a:t>
            </a:r>
            <a:endParaRPr lang="et-EE" dirty="0">
              <a:latin typeface="Tahoma" panose="020B0604030504040204" pitchFamily="34" charset="0"/>
              <a:ea typeface="Tahoma" panose="020B0604030504040204" pitchFamily="34" charset="0"/>
              <a:cs typeface="Tahoma" panose="020B0604030504040204" pitchFamily="34" charset="0"/>
            </a:endParaRPr>
          </a:p>
        </p:txBody>
      </p:sp>
      <p:sp>
        <p:nvSpPr>
          <p:cNvPr id="3" name="Sisu kohatäide 2"/>
          <p:cNvSpPr>
            <a:spLocks noGrp="1"/>
          </p:cNvSpPr>
          <p:nvPr>
            <p:ph idx="1"/>
          </p:nvPr>
        </p:nvSpPr>
        <p:spPr/>
        <p:txBody>
          <a:bodyPr>
            <a:normAutofit/>
          </a:bodyPr>
          <a:lstStyle/>
          <a:p>
            <a:r>
              <a:rPr lang="et-EE" sz="44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Enesekontroll</a:t>
            </a:r>
          </a:p>
          <a:p>
            <a:r>
              <a:rPr lang="et-EE" sz="44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Vingugaasiandur</a:t>
            </a:r>
          </a:p>
          <a:p>
            <a:r>
              <a:rPr lang="et-EE" sz="44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Keskküttele ülemine</a:t>
            </a:r>
          </a:p>
          <a:p>
            <a:r>
              <a:rPr lang="et-EE" sz="44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Lokaalküttele üleminek</a:t>
            </a:r>
            <a:endParaRPr lang="et-EE" sz="4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4195" y="160338"/>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479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lt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12" y="1"/>
            <a:ext cx="12220314" cy="639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2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08" y="21044"/>
            <a:ext cx="4555312" cy="4555312"/>
          </a:xfrm>
          <a:prstGeom prst="rect">
            <a:avLst/>
          </a:prstGeom>
        </p:spPr>
      </p:pic>
      <p:sp>
        <p:nvSpPr>
          <p:cNvPr id="2" name="Pealkiri 1"/>
          <p:cNvSpPr>
            <a:spLocks noGrp="1"/>
          </p:cNvSpPr>
          <p:nvPr>
            <p:ph type="title"/>
          </p:nvPr>
        </p:nvSpPr>
        <p:spPr/>
        <p:txBody>
          <a:bodyPr>
            <a:normAutofit/>
          </a:bodyPr>
          <a:lstStyle/>
          <a:p>
            <a:r>
              <a:rPr lang="et-EE" dirty="0" smtClean="0">
                <a:latin typeface="Tahoma" panose="020B0604030504040204" pitchFamily="34" charset="0"/>
                <a:ea typeface="Tahoma" panose="020B0604030504040204" pitchFamily="34" charset="0"/>
                <a:cs typeface="Tahoma" panose="020B0604030504040204" pitchFamily="34" charset="0"/>
              </a:rPr>
              <a:t>Vingugaasiandurid</a:t>
            </a:r>
            <a:endParaRPr lang="et-EE" dirty="0">
              <a:latin typeface="Tahoma" panose="020B0604030504040204" pitchFamily="34" charset="0"/>
              <a:ea typeface="Tahoma" panose="020B0604030504040204" pitchFamily="34" charset="0"/>
              <a:cs typeface="Tahoma" panose="020B0604030504040204" pitchFamily="34" charset="0"/>
            </a:endParaRPr>
          </a:p>
        </p:txBody>
      </p:sp>
      <p:pic>
        <p:nvPicPr>
          <p:cNvPr id="5" name="Pil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031" y="753235"/>
            <a:ext cx="3600450" cy="3600450"/>
          </a:xfrm>
          <a:prstGeom prst="rect">
            <a:avLst/>
          </a:prstGeom>
        </p:spPr>
      </p:pic>
      <p:sp>
        <p:nvSpPr>
          <p:cNvPr id="3" name="TextBox 2"/>
          <p:cNvSpPr txBox="1"/>
          <p:nvPr/>
        </p:nvSpPr>
        <p:spPr>
          <a:xfrm>
            <a:off x="681755" y="4576356"/>
            <a:ext cx="10896352" cy="2677656"/>
          </a:xfrm>
          <a:prstGeom prst="rect">
            <a:avLst/>
          </a:prstGeom>
          <a:noFill/>
        </p:spPr>
        <p:txBody>
          <a:bodyPr wrap="square" rtlCol="0">
            <a:spAutoFit/>
          </a:bodyPr>
          <a:lstStyle/>
          <a:p>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Ruum</a:t>
            </a:r>
            <a:r>
              <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kus võivad viibida inimesed ja kuhu on paigaldatud korstnaga ühendatud gaasiseade, peab olema varustatud vingugaasianduriga. Vingugaasiandur ei ole kohustuslik, kui tehniliste ja ehituslike abinõudega on täielikult välistatud vingugaasi teke ja ruumi </a:t>
            </a:r>
            <a:r>
              <a:rPr lang="et-EE" sz="28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sattumine</a:t>
            </a:r>
            <a:r>
              <a:rPr lang="et-EE"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t>
            </a:r>
            <a:endParaRPr lang="en-GB" sz="28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et-EE" sz="2800" dirty="0"/>
          </a:p>
        </p:txBody>
      </p:sp>
      <p:sp>
        <p:nvSpPr>
          <p:cNvPr id="4" name="AutoShape 2" descr="Üksuse image001.jpg kuvam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pic>
        <p:nvPicPr>
          <p:cNvPr id="7" name="Pilt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4195" y="160338"/>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048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p:cNvPicPr>
            <a:picLocks noGrp="1"/>
          </p:cNvPicPr>
          <p:nvPr>
            <p:ph idx="1"/>
          </p:nvPr>
        </p:nvPicPr>
        <p:blipFill>
          <a:blip r:embed="rId2" cstate="print"/>
          <a:srcRect/>
          <a:stretch>
            <a:fillRect/>
          </a:stretch>
        </p:blipFill>
        <p:spPr bwMode="auto">
          <a:xfrm>
            <a:off x="2279576" y="1052736"/>
            <a:ext cx="7128792" cy="4680520"/>
          </a:xfrm>
          <a:prstGeom prst="rect">
            <a:avLst/>
          </a:prstGeom>
          <a:noFill/>
          <a:ln w="9525">
            <a:noFill/>
            <a:miter lim="800000"/>
            <a:headEnd/>
            <a:tailEnd/>
          </a:ln>
        </p:spPr>
      </p:pic>
      <p:sp>
        <p:nvSpPr>
          <p:cNvPr id="5" name="TextBox 4"/>
          <p:cNvSpPr txBox="1"/>
          <p:nvPr/>
        </p:nvSpPr>
        <p:spPr>
          <a:xfrm>
            <a:off x="2207568" y="5661248"/>
            <a:ext cx="8064896" cy="738664"/>
          </a:xfrm>
          <a:prstGeom prst="rect">
            <a:avLst/>
          </a:prstGeom>
          <a:noFill/>
        </p:spPr>
        <p:txBody>
          <a:bodyPr wrap="square" rtlCol="0">
            <a:spAutoFit/>
          </a:bodyPr>
          <a:lstStyle/>
          <a:p>
            <a:r>
              <a:rPr lang="et-EE" sz="1400" dirty="0"/>
              <a:t>Gaasitarne ülekandevõrk. </a:t>
            </a:r>
          </a:p>
          <a:p>
            <a:r>
              <a:rPr lang="et-EE" sz="1400" dirty="0"/>
              <a:t>Eestis läbivad maagaasitorustikud 10 maakonda: Ida- ja Lääne-Virumaa, Harjumaa, Raplamaa, Jõgevamaa, Tartumaa, Põlvamaa, Võrumaa, Viljandimaa ja Pärnumaa</a:t>
            </a:r>
          </a:p>
        </p:txBody>
      </p:sp>
      <p:pic>
        <p:nvPicPr>
          <p:cNvPr id="6"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421" y="108226"/>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483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1780674" y="726386"/>
            <a:ext cx="8289758" cy="5637036"/>
          </a:xfrm>
          <a:prstGeom prst="rect">
            <a:avLst/>
          </a:prstGeom>
        </p:spPr>
      </p:pic>
      <p:pic>
        <p:nvPicPr>
          <p:cNvPr id="3"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6698" y="0"/>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3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alkiri 6"/>
          <p:cNvSpPr>
            <a:spLocks noGrp="1"/>
          </p:cNvSpPr>
          <p:nvPr>
            <p:ph type="title"/>
          </p:nvPr>
        </p:nvSpPr>
        <p:spPr/>
        <p:txBody>
          <a:bodyPr/>
          <a:lstStyle/>
          <a:p>
            <a:r>
              <a:rPr lang="et-EE" dirty="0" smtClean="0"/>
              <a:t>Kaugküte</a:t>
            </a:r>
            <a:endParaRPr lang="et-EE" dirty="0"/>
          </a:p>
        </p:txBody>
      </p:sp>
      <p:pic>
        <p:nvPicPr>
          <p:cNvPr id="9" name="Sisu kohatäide 8"/>
          <p:cNvPicPr>
            <a:picLocks noGrp="1" noChangeAspect="1"/>
          </p:cNvPicPr>
          <p:nvPr>
            <p:ph idx="1"/>
          </p:nvPr>
        </p:nvPicPr>
        <p:blipFill>
          <a:blip r:embed="rId2"/>
          <a:stretch>
            <a:fillRect/>
          </a:stretch>
        </p:blipFill>
        <p:spPr>
          <a:xfrm>
            <a:off x="1155032" y="2033923"/>
            <a:ext cx="8614609" cy="4613442"/>
          </a:xfrm>
          <a:prstGeom prst="rect">
            <a:avLst/>
          </a:prstGeom>
        </p:spPr>
      </p:pic>
      <p:pic>
        <p:nvPicPr>
          <p:cNvPr id="11"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0321" y="149458"/>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94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0" y="0"/>
            <a:ext cx="11582400" cy="1690688"/>
          </a:xfrm>
        </p:spPr>
        <p:txBody>
          <a:bodyPr/>
          <a:lstStyle/>
          <a:p>
            <a:r>
              <a:rPr lang="et-EE" dirty="0" smtClean="0"/>
              <a:t>Gaasiga lokaalküte</a:t>
            </a:r>
            <a:endParaRPr lang="et-EE" dirty="0"/>
          </a:p>
        </p:txBody>
      </p:sp>
      <p:pic>
        <p:nvPicPr>
          <p:cNvPr id="5"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10321" y="149458"/>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isu kohatäide 6"/>
          <p:cNvPicPr>
            <a:picLocks noGrp="1" noChangeAspect="1"/>
          </p:cNvPicPr>
          <p:nvPr>
            <p:ph idx="1"/>
          </p:nvPr>
        </p:nvPicPr>
        <p:blipFill>
          <a:blip r:embed="rId3"/>
          <a:stretch>
            <a:fillRect/>
          </a:stretch>
        </p:blipFill>
        <p:spPr>
          <a:xfrm>
            <a:off x="3898561" y="1094874"/>
            <a:ext cx="4860428" cy="5609558"/>
          </a:xfrm>
          <a:prstGeom prst="rect">
            <a:avLst/>
          </a:prstGeom>
        </p:spPr>
      </p:pic>
    </p:spTree>
    <p:extLst>
      <p:ext uri="{BB962C8B-B14F-4D97-AF65-F5344CB8AC3E}">
        <p14:creationId xmlns:p14="http://schemas.microsoft.com/office/powerpoint/2010/main" val="2037527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latin typeface="Times New Roman" panose="02020603050405020304" pitchFamily="18" charset="0"/>
                <a:cs typeface="Times New Roman" panose="02020603050405020304" pitchFamily="18" charset="0"/>
              </a:rPr>
              <a:t>Õigusloome ettepanekud</a:t>
            </a:r>
            <a:endParaRPr lang="et-EE" dirty="0">
              <a:latin typeface="Times New Roman" panose="02020603050405020304" pitchFamily="18" charset="0"/>
              <a:cs typeface="Times New Roman" panose="02020603050405020304" pitchFamily="18" charset="0"/>
            </a:endParaRPr>
          </a:p>
        </p:txBody>
      </p:sp>
      <p:sp>
        <p:nvSpPr>
          <p:cNvPr id="3" name="Sisu kohatäide 2"/>
          <p:cNvSpPr>
            <a:spLocks noGrp="1"/>
          </p:cNvSpPr>
          <p:nvPr>
            <p:ph idx="1"/>
          </p:nvPr>
        </p:nvSpPr>
        <p:spPr/>
        <p:txBody>
          <a:bodyPr>
            <a:normAutofit lnSpcReduction="10000"/>
          </a:bodyPr>
          <a:lstStyle/>
          <a:p>
            <a:r>
              <a:rPr lang="et-EE" sz="36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Keelata gaasiseadme kasutamine vannitoas või WC</a:t>
            </a:r>
          </a:p>
          <a:p>
            <a:r>
              <a:rPr lang="et-EE" sz="36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Üleminek gaasikaugküttele</a:t>
            </a:r>
          </a:p>
          <a:p>
            <a:r>
              <a:rPr lang="et-EE" sz="36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Vingugaasi anduri kohustuslikkus</a:t>
            </a:r>
          </a:p>
          <a:p>
            <a:r>
              <a:rPr lang="et-EE" sz="36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Täpsustada KÜ vastutust</a:t>
            </a:r>
          </a:p>
          <a:p>
            <a:r>
              <a:rPr lang="et-EE" sz="36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Lihtsustada gaasiseadme kontrolli ja hooldusprotseduure</a:t>
            </a:r>
          </a:p>
          <a:p>
            <a:r>
              <a:rPr lang="et-EE" altLang="en-US" sz="36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Ühisomandis </a:t>
            </a:r>
            <a:r>
              <a:rPr lang="et-EE" altLang="en-US" sz="36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olevate lõõride regulaarne kontroll</a:t>
            </a:r>
          </a:p>
          <a:p>
            <a:endParaRPr lang="et-EE" dirty="0" smtClean="0"/>
          </a:p>
          <a:p>
            <a:endParaRPr lang="et-EE" dirty="0" smtClean="0"/>
          </a:p>
          <a:p>
            <a:pPr marL="0" indent="0">
              <a:buNone/>
            </a:pPr>
            <a:endParaRPr lang="et-EE" dirty="0"/>
          </a:p>
        </p:txBody>
      </p:sp>
      <p:pic>
        <p:nvPicPr>
          <p:cNvPr id="4"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4571" y="230188"/>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689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2991677" y="2345949"/>
            <a:ext cx="2454174" cy="614339"/>
          </a:xfrm>
        </p:spPr>
        <p:txBody>
          <a:bodyPr vert="horz" lIns="91440" tIns="156891" rIns="91440" bIns="45720" rtlCol="0" anchor="t">
            <a:normAutofit fontScale="90000"/>
          </a:bodyPr>
          <a:lstStyle/>
          <a:p>
            <a:pPr>
              <a:tabLst>
                <a:tab pos="450431" algn="l"/>
                <a:tab pos="900861" algn="l"/>
                <a:tab pos="1351292" algn="l"/>
                <a:tab pos="1801722" algn="l"/>
                <a:tab pos="2252153" algn="l"/>
              </a:tabLst>
            </a:pPr>
            <a:r>
              <a:rPr lang="et-EE" altLang="et-EE" sz="5414" dirty="0"/>
              <a:t>Aitäh!</a:t>
            </a:r>
          </a:p>
        </p:txBody>
      </p:sp>
      <p:pic>
        <p:nvPicPr>
          <p:cNvPr id="28676"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9421" y="108226"/>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609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443286" y="330454"/>
            <a:ext cx="8229600" cy="576064"/>
          </a:xfrm>
        </p:spPr>
        <p:txBody>
          <a:bodyPr>
            <a:normAutofit fontScale="90000"/>
          </a:bodyPr>
          <a:lstStyle/>
          <a:p>
            <a:pPr algn="l"/>
            <a:r>
              <a:rPr lang="et-EE" sz="3600" b="1" dirty="0">
                <a:latin typeface="Times New Roman" panose="02020603050405020304" pitchFamily="18" charset="0"/>
                <a:cs typeface="Times New Roman" panose="02020603050405020304" pitchFamily="18" charset="0"/>
              </a:rPr>
              <a:t>Riiklik järelevalve </a:t>
            </a:r>
            <a:endParaRPr lang="et-EE" sz="3600" dirty="0">
              <a:latin typeface="Times New Roman" panose="02020603050405020304" pitchFamily="18" charset="0"/>
              <a:cs typeface="Times New Roman" panose="02020603050405020304" pitchFamily="18" charset="0"/>
            </a:endParaRPr>
          </a:p>
        </p:txBody>
      </p:sp>
      <p:sp>
        <p:nvSpPr>
          <p:cNvPr id="3" name="Sisu kohatäide 2"/>
          <p:cNvSpPr>
            <a:spLocks noGrp="1"/>
          </p:cNvSpPr>
          <p:nvPr>
            <p:ph idx="1"/>
          </p:nvPr>
        </p:nvSpPr>
        <p:spPr>
          <a:xfrm>
            <a:off x="1775520" y="1412776"/>
            <a:ext cx="4536504" cy="2304256"/>
          </a:xfrm>
        </p:spPr>
        <p:txBody>
          <a:bodyPr/>
          <a:lstStyle/>
          <a:p>
            <a:pPr>
              <a:buNone/>
            </a:pPr>
            <a:r>
              <a:rPr lang="et-EE" dirty="0" smtClean="0"/>
              <a:t>		</a:t>
            </a:r>
            <a:endParaRPr lang="et-EE" sz="2400" dirty="0"/>
          </a:p>
          <a:p>
            <a:pPr>
              <a:buNone/>
            </a:pPr>
            <a:r>
              <a:rPr lang="et-EE" sz="2000" dirty="0"/>
              <a:t>	</a:t>
            </a:r>
            <a:r>
              <a:rPr lang="et-EE" sz="2000" dirty="0">
                <a:latin typeface="Times New Roman" panose="02020603050405020304" pitchFamily="18" charset="0"/>
                <a:cs typeface="Times New Roman" panose="02020603050405020304" pitchFamily="18" charset="0"/>
              </a:rPr>
              <a:t>teostab järelevalvet gaasipaigaldiste ehitamise, kasutusele võtmise ja kasutamise, gaasitööde ja tehnilise kontrolli teostamise üle ning gaasiseadmete turujärelevalvet</a:t>
            </a:r>
            <a:r>
              <a:rPr lang="et-EE" sz="2000" dirty="0"/>
              <a:t>.    </a:t>
            </a:r>
          </a:p>
        </p:txBody>
      </p:sp>
      <p:sp>
        <p:nvSpPr>
          <p:cNvPr id="5" name="Sisu kohatäide 2"/>
          <p:cNvSpPr txBox="1">
            <a:spLocks/>
          </p:cNvSpPr>
          <p:nvPr/>
        </p:nvSpPr>
        <p:spPr bwMode="auto">
          <a:xfrm>
            <a:off x="6384032" y="1772817"/>
            <a:ext cx="4140460" cy="1872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t-EE" sz="3200" kern="0" dirty="0"/>
              <a:t>		</a:t>
            </a:r>
            <a:endParaRPr lang="et-EE" sz="2000" kern="0" dirty="0"/>
          </a:p>
        </p:txBody>
      </p:sp>
      <p:pic>
        <p:nvPicPr>
          <p:cNvPr id="1027" name="Picture 3"/>
          <p:cNvPicPr>
            <a:picLocks noChangeAspect="1" noChangeArrowheads="1"/>
          </p:cNvPicPr>
          <p:nvPr/>
        </p:nvPicPr>
        <p:blipFill>
          <a:blip r:embed="rId2" cstate="print"/>
          <a:srcRect/>
          <a:stretch>
            <a:fillRect/>
          </a:stretch>
        </p:blipFill>
        <p:spPr bwMode="auto">
          <a:xfrm>
            <a:off x="6672065" y="1340769"/>
            <a:ext cx="2448271" cy="665291"/>
          </a:xfrm>
          <a:prstGeom prst="rect">
            <a:avLst/>
          </a:prstGeom>
          <a:noFill/>
          <a:ln w="9525">
            <a:noFill/>
            <a:miter lim="800000"/>
            <a:headEnd/>
            <a:tailEnd/>
          </a:ln>
        </p:spPr>
      </p:pic>
      <p:sp>
        <p:nvSpPr>
          <p:cNvPr id="7" name="TextBox 6"/>
          <p:cNvSpPr txBox="1"/>
          <p:nvPr/>
        </p:nvSpPr>
        <p:spPr>
          <a:xfrm>
            <a:off x="6600056" y="1988840"/>
            <a:ext cx="3816424" cy="1477328"/>
          </a:xfrm>
          <a:prstGeom prst="rect">
            <a:avLst/>
          </a:prstGeom>
          <a:noFill/>
        </p:spPr>
        <p:txBody>
          <a:bodyPr wrap="square" rtlCol="0">
            <a:spAutoFit/>
          </a:bodyPr>
          <a:lstStyle/>
          <a:p>
            <a:r>
              <a:rPr lang="et-EE" dirty="0">
                <a:latin typeface="Times New Roman" panose="02020603050405020304" pitchFamily="18" charset="0"/>
                <a:cs typeface="Times New Roman" panose="02020603050405020304" pitchFamily="18" charset="0"/>
              </a:rPr>
              <a:t>teostab järelevalvet gaasi võrguettevõtjate üle. Kinnitades nii liitumistingimused, võrguteenuste ja gaasi müügi hinnakirjad, samuti väljastab ja kontrollib tegevuslubasid</a:t>
            </a:r>
            <a:r>
              <a:rPr lang="et-EE" dirty="0"/>
              <a:t>.</a:t>
            </a:r>
          </a:p>
        </p:txBody>
      </p:sp>
      <p:pic>
        <p:nvPicPr>
          <p:cNvPr id="1028" name="Picture 4"/>
          <p:cNvPicPr>
            <a:picLocks noChangeAspect="1" noChangeArrowheads="1"/>
          </p:cNvPicPr>
          <p:nvPr/>
        </p:nvPicPr>
        <p:blipFill>
          <a:blip r:embed="rId3" cstate="print"/>
          <a:srcRect/>
          <a:stretch>
            <a:fillRect/>
          </a:stretch>
        </p:blipFill>
        <p:spPr bwMode="auto">
          <a:xfrm>
            <a:off x="1919536" y="3645024"/>
            <a:ext cx="936104" cy="936104"/>
          </a:xfrm>
          <a:prstGeom prst="rect">
            <a:avLst/>
          </a:prstGeom>
          <a:noFill/>
          <a:ln w="9525">
            <a:noFill/>
            <a:miter lim="800000"/>
            <a:headEnd/>
            <a:tailEnd/>
          </a:ln>
        </p:spPr>
      </p:pic>
      <p:sp>
        <p:nvSpPr>
          <p:cNvPr id="10" name="Sisu kohatäide 2"/>
          <p:cNvSpPr txBox="1">
            <a:spLocks/>
          </p:cNvSpPr>
          <p:nvPr/>
        </p:nvSpPr>
        <p:spPr bwMode="auto">
          <a:xfrm>
            <a:off x="1847528" y="3573016"/>
            <a:ext cx="4680520"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defRPr/>
            </a:pPr>
            <a:r>
              <a:rPr lang="et-EE" sz="3200" kern="0" dirty="0"/>
              <a:t>		</a:t>
            </a:r>
            <a:r>
              <a:rPr lang="et-EE" sz="2400" kern="0" dirty="0"/>
              <a:t>Päästeameti</a:t>
            </a:r>
          </a:p>
          <a:p>
            <a:pPr marL="342900" indent="-342900">
              <a:spcBef>
                <a:spcPct val="20000"/>
              </a:spcBef>
            </a:pPr>
            <a:r>
              <a:rPr lang="et-EE" sz="2000" kern="0" dirty="0"/>
              <a:t>		</a:t>
            </a:r>
            <a:r>
              <a:rPr lang="et-EE" sz="2000" kern="0" dirty="0">
                <a:latin typeface="Times New Roman" panose="02020603050405020304" pitchFamily="18" charset="0"/>
                <a:cs typeface="Times New Roman" panose="02020603050405020304" pitchFamily="18" charset="0"/>
              </a:rPr>
              <a:t>ülesanneteks on </a:t>
            </a:r>
            <a:r>
              <a:rPr lang="et-EE" sz="2000" dirty="0">
                <a:latin typeface="Times New Roman" panose="02020603050405020304" pitchFamily="18" charset="0"/>
                <a:cs typeface="Times New Roman" panose="02020603050405020304" pitchFamily="18" charset="0"/>
              </a:rPr>
              <a:t>gaasipaigaldistega seotud päästesündmusel ohu k</a:t>
            </a:r>
            <a:r>
              <a:rPr lang="et-EE" sz="2000" dirty="0" smtClean="0">
                <a:latin typeface="Times New Roman" panose="02020603050405020304" pitchFamily="18" charset="0"/>
                <a:cs typeface="Times New Roman" panose="02020603050405020304" pitchFamily="18" charset="0"/>
              </a:rPr>
              <a:t>õrvaldamine</a:t>
            </a:r>
            <a:r>
              <a:rPr lang="et-EE" sz="2000" dirty="0">
                <a:latin typeface="Times New Roman" panose="02020603050405020304" pitchFamily="18" charset="0"/>
                <a:cs typeface="Times New Roman" panose="02020603050405020304" pitchFamily="18" charset="0"/>
              </a:rPr>
              <a:t>. Kontrollib </a:t>
            </a:r>
            <a:r>
              <a:rPr lang="et-EE" sz="2000" dirty="0" smtClean="0">
                <a:latin typeface="Times New Roman" panose="02020603050405020304" pitchFamily="18" charset="0"/>
                <a:cs typeface="Times New Roman" panose="02020603050405020304" pitchFamily="18" charset="0"/>
              </a:rPr>
              <a:t>suitsulõõride </a:t>
            </a:r>
            <a:r>
              <a:rPr lang="et-EE" sz="2000" dirty="0">
                <a:latin typeface="Times New Roman" panose="02020603050405020304" pitchFamily="18" charset="0"/>
                <a:cs typeface="Times New Roman" panose="02020603050405020304" pitchFamily="18" charset="0"/>
              </a:rPr>
              <a:t>olukorda, kooskõlastab ehitiste projekte, detail- ja </a:t>
            </a:r>
            <a:r>
              <a:rPr lang="et-EE" sz="2000" dirty="0" smtClean="0">
                <a:latin typeface="Times New Roman" panose="02020603050405020304" pitchFamily="18" charset="0"/>
                <a:cs typeface="Times New Roman" panose="02020603050405020304" pitchFamily="18" charset="0"/>
              </a:rPr>
              <a:t>üldplaneeringuid</a:t>
            </a:r>
            <a:r>
              <a:rPr lang="et-EE" sz="2000" dirty="0">
                <a:latin typeface="Times New Roman" panose="02020603050405020304" pitchFamily="18" charset="0"/>
                <a:cs typeface="Times New Roman" panose="02020603050405020304" pitchFamily="18" charset="0"/>
              </a:rPr>
              <a:t>.</a:t>
            </a:r>
            <a:endParaRPr lang="et-EE" sz="2000" kern="0"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4" cstate="print"/>
          <a:srcRect/>
          <a:stretch>
            <a:fillRect/>
          </a:stretch>
        </p:blipFill>
        <p:spPr bwMode="auto">
          <a:xfrm>
            <a:off x="6600056" y="3609576"/>
            <a:ext cx="2448272" cy="934991"/>
          </a:xfrm>
          <a:prstGeom prst="rect">
            <a:avLst/>
          </a:prstGeom>
          <a:noFill/>
          <a:ln w="9525">
            <a:noFill/>
            <a:miter lim="800000"/>
            <a:headEnd/>
            <a:tailEnd/>
          </a:ln>
        </p:spPr>
      </p:pic>
      <p:sp>
        <p:nvSpPr>
          <p:cNvPr id="12" name="TextBox 11"/>
          <p:cNvSpPr txBox="1"/>
          <p:nvPr/>
        </p:nvSpPr>
        <p:spPr>
          <a:xfrm>
            <a:off x="6672065" y="4371975"/>
            <a:ext cx="3995935" cy="1200329"/>
          </a:xfrm>
          <a:prstGeom prst="rect">
            <a:avLst/>
          </a:prstGeom>
          <a:noFill/>
        </p:spPr>
        <p:txBody>
          <a:bodyPr wrap="square" rtlCol="0">
            <a:spAutoFit/>
          </a:bodyPr>
          <a:lstStyle/>
          <a:p>
            <a:r>
              <a:rPr lang="et-EE" dirty="0">
                <a:latin typeface="Times New Roman" panose="02020603050405020304" pitchFamily="18" charset="0"/>
                <a:cs typeface="Times New Roman" panose="02020603050405020304" pitchFamily="18" charset="0"/>
              </a:rPr>
              <a:t>lahendab probleeme kliendi ja teenusepakkuja vahel (olgu selleks võrguettevõtja, gaasitööde tegija või gaasiseadme müüja).</a:t>
            </a:r>
          </a:p>
        </p:txBody>
      </p:sp>
      <p:pic>
        <p:nvPicPr>
          <p:cNvPr id="13" name="Pilt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980728"/>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95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p:cNvPicPr>
            <a:picLocks noChangeAspect="1"/>
          </p:cNvPicPr>
          <p:nvPr/>
        </p:nvPicPr>
        <p:blipFill>
          <a:blip r:embed="rId2"/>
          <a:stretch>
            <a:fillRect/>
          </a:stretch>
        </p:blipFill>
        <p:spPr>
          <a:xfrm>
            <a:off x="8229601" y="816222"/>
            <a:ext cx="3352800" cy="4954847"/>
          </a:xfrm>
          <a:prstGeom prst="rect">
            <a:avLst/>
          </a:prstGeom>
          <a:scene3d>
            <a:camera prst="orthographicFront"/>
            <a:lightRig rig="threePt" dir="t"/>
          </a:scene3d>
          <a:sp3d>
            <a:bevelB w="31750"/>
          </a:sp3d>
        </p:spPr>
      </p:pic>
      <p:sp>
        <p:nvSpPr>
          <p:cNvPr id="3" name="Sisu kohatäide 2"/>
          <p:cNvSpPr>
            <a:spLocks noGrp="1"/>
          </p:cNvSpPr>
          <p:nvPr>
            <p:ph sz="half" idx="4294967295"/>
          </p:nvPr>
        </p:nvSpPr>
        <p:spPr>
          <a:xfrm>
            <a:off x="203200" y="525651"/>
            <a:ext cx="6978650" cy="4351338"/>
          </a:xfrm>
        </p:spPr>
        <p:txBody>
          <a:bodyPr>
            <a:noAutofit/>
          </a:bodyPr>
          <a:lstStyle/>
          <a:p>
            <a:endParaRPr lang="et-EE" dirty="0" smtClean="0">
              <a:solidFill>
                <a:schemeClr val="accent1"/>
              </a:solidFill>
              <a:latin typeface="Times New Roman" panose="02020603050405020304" pitchFamily="18" charset="0"/>
              <a:cs typeface="Times New Roman" panose="02020603050405020304" pitchFamily="18" charset="0"/>
            </a:endParaRPr>
          </a:p>
          <a:p>
            <a:pPr marL="0" indent="0">
              <a:buNone/>
            </a:pPr>
            <a:r>
              <a:rPr lang="et-EE" dirty="0" smtClean="0">
                <a:latin typeface="Times New Roman" panose="02020603050405020304" pitchFamily="18" charset="0"/>
                <a:cs typeface="Times New Roman" panose="02020603050405020304" pitchFamily="18" charset="0"/>
              </a:rPr>
              <a:t> </a:t>
            </a:r>
            <a:r>
              <a:rPr lang="et-EE" sz="40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Nõuded:</a:t>
            </a:r>
            <a:endParaRPr lang="et-EE" sz="4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t-EE" sz="32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Seadme ohutuse seadus</a:t>
            </a:r>
          </a:p>
          <a:p>
            <a:r>
              <a:rPr lang="et-EE" sz="3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Ehitusseadustik</a:t>
            </a:r>
          </a:p>
          <a:p>
            <a:r>
              <a:rPr lang="et-EE" sz="32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Tuleohutuse </a:t>
            </a:r>
            <a:r>
              <a:rPr lang="et-EE" sz="3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seadus</a:t>
            </a:r>
          </a:p>
          <a:p>
            <a:r>
              <a:rPr lang="et-EE" sz="3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Eesti Gaasiliidu juhendid</a:t>
            </a:r>
          </a:p>
          <a:p>
            <a:r>
              <a:rPr lang="et-EE" sz="3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Standardid</a:t>
            </a:r>
          </a:p>
          <a:p>
            <a:r>
              <a:rPr lang="et-EE" sz="3200"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Seadmete </a:t>
            </a:r>
            <a:r>
              <a:rPr lang="et-EE" sz="3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tootjapoolsed juhised</a:t>
            </a:r>
          </a:p>
        </p:txBody>
      </p:sp>
      <p:pic>
        <p:nvPicPr>
          <p:cNvPr id="4"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2717" y="5702533"/>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804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lt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686674"/>
          </a:xfrm>
          <a:prstGeom prst="rect">
            <a:avLst/>
          </a:prstGeom>
          <a:ln>
            <a:noFill/>
          </a:ln>
          <a:effectLst>
            <a:outerShdw blurRad="50800" dist="50800" dir="5400000" algn="ctr" rotWithShape="0">
              <a:srgbClr val="000000">
                <a:alpha val="5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594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Sisu kohatäide 4"/>
          <p:cNvPicPr>
            <a:picLocks noChangeAspect="1"/>
          </p:cNvPicPr>
          <p:nvPr/>
        </p:nvPicPr>
        <p:blipFill>
          <a:blip r:embed="rId2"/>
          <a:stretch>
            <a:fillRect/>
          </a:stretch>
        </p:blipFill>
        <p:spPr>
          <a:xfrm>
            <a:off x="3150974" y="351037"/>
            <a:ext cx="5140410" cy="5955141"/>
          </a:xfrm>
          <a:prstGeom prst="rect">
            <a:avLst/>
          </a:prstGeom>
        </p:spPr>
      </p:pic>
    </p:spTree>
    <p:extLst>
      <p:ext uri="{BB962C8B-B14F-4D97-AF65-F5344CB8AC3E}">
        <p14:creationId xmlns:p14="http://schemas.microsoft.com/office/powerpoint/2010/main" val="234621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isu kohatäide 2"/>
          <p:cNvSpPr>
            <a:spLocks noGrp="1"/>
          </p:cNvSpPr>
          <p:nvPr>
            <p:ph sz="half" idx="1"/>
          </p:nvPr>
        </p:nvSpPr>
        <p:spPr>
          <a:xfrm>
            <a:off x="137160" y="1463040"/>
            <a:ext cx="6207052" cy="5120640"/>
          </a:xfrm>
          <a:solidFill>
            <a:schemeClr val="tx1"/>
          </a:solidFill>
        </p:spPr>
        <p:txBody>
          <a:bodyPr>
            <a:noAutofit/>
          </a:bodyPr>
          <a:lstStyle/>
          <a:p>
            <a:r>
              <a:rPr lang="et-EE"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Viimase 10 aasta jooksul on Eestis hukkunud  10 inimest (4 inimest 2016 aastal)</a:t>
            </a:r>
          </a:p>
          <a:p>
            <a:pPr lvl="1"/>
            <a:r>
              <a:rPr lang="et-EE"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Belgias ca 200 inimest aastas</a:t>
            </a:r>
          </a:p>
          <a:p>
            <a:pPr lvl="1"/>
            <a:r>
              <a:rPr lang="et-EE"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Euroopas ca 2,2 inimest 100 000 inimese kohta </a:t>
            </a:r>
            <a:endParaRPr lang="et-EE"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Pealkiri 1"/>
          <p:cNvSpPr>
            <a:spLocks noGrp="1"/>
          </p:cNvSpPr>
          <p:nvPr>
            <p:ph type="title"/>
          </p:nvPr>
        </p:nvSpPr>
        <p:spPr>
          <a:xfrm>
            <a:off x="1264920" y="365125"/>
            <a:ext cx="10088880" cy="1097915"/>
          </a:xfrm>
          <a:solidFill>
            <a:schemeClr val="tx1"/>
          </a:solidFill>
        </p:spPr>
        <p:txBody>
          <a:bodyPr/>
          <a:lstStyle/>
          <a:p>
            <a:r>
              <a:rPr lang="et-EE" b="1" dirty="0" smtClean="0">
                <a:solidFill>
                  <a:schemeClr val="bg1"/>
                </a:solidFill>
                <a:latin typeface="Tahoma" panose="020B0604030504040204" pitchFamily="34" charset="0"/>
                <a:ea typeface="Tahoma" panose="020B0604030504040204" pitchFamily="34" charset="0"/>
                <a:cs typeface="Tahoma" panose="020B0604030504040204" pitchFamily="34" charset="0"/>
              </a:rPr>
              <a:t>Probleemi olemus</a:t>
            </a:r>
            <a:endParaRPr lang="et-EE"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Sisu kohatäide 5"/>
          <p:cNvPicPr>
            <a:picLocks noGrp="1" noChangeAspect="1"/>
          </p:cNvPicPr>
          <p:nvPr>
            <p:ph sz="half" idx="2"/>
          </p:nvPr>
        </p:nvPicPr>
        <p:blipFill>
          <a:blip r:embed="rId3"/>
          <a:stretch>
            <a:fillRect/>
          </a:stretch>
        </p:blipFill>
        <p:spPr>
          <a:xfrm>
            <a:off x="6344212" y="1825625"/>
            <a:ext cx="5323619" cy="2508870"/>
          </a:xfrm>
          <a:prstGeom prst="rect">
            <a:avLst/>
          </a:prstGeom>
        </p:spPr>
      </p:pic>
    </p:spTree>
    <p:extLst>
      <p:ext uri="{BB962C8B-B14F-4D97-AF65-F5344CB8AC3E}">
        <p14:creationId xmlns:p14="http://schemas.microsoft.com/office/powerpoint/2010/main" val="3653150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Vingugaasist tulenevad mõjud</a:t>
            </a:r>
            <a:endParaRPr lang="et-EE"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Sisu kohatäide 4"/>
          <p:cNvGraphicFramePr>
            <a:graphicFrameLocks noGrp="1"/>
          </p:cNvGraphicFramePr>
          <p:nvPr>
            <p:ph idx="1"/>
            <p:extLst>
              <p:ext uri="{D42A27DB-BD31-4B8C-83A1-F6EECF244321}">
                <p14:modId xmlns:p14="http://schemas.microsoft.com/office/powerpoint/2010/main" val="4085723011"/>
              </p:ext>
            </p:extLst>
          </p:nvPr>
        </p:nvGraphicFramePr>
        <p:xfrm>
          <a:off x="838200" y="1825625"/>
          <a:ext cx="10515600" cy="303276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t-EE" dirty="0" err="1" smtClean="0"/>
                        <a:t>Konsetratatsioon</a:t>
                      </a:r>
                      <a:endParaRPr lang="et-EE" dirty="0"/>
                    </a:p>
                  </a:txBody>
                  <a:tcPr/>
                </a:tc>
                <a:tc>
                  <a:txBody>
                    <a:bodyPr/>
                    <a:lstStyle/>
                    <a:p>
                      <a:r>
                        <a:rPr lang="et-EE" dirty="0" smtClean="0"/>
                        <a:t>Sümptomid</a:t>
                      </a:r>
                      <a:endParaRPr lang="et-EE" dirty="0"/>
                    </a:p>
                  </a:txBody>
                  <a:tcPr/>
                </a:tc>
              </a:tr>
              <a:tr h="370840">
                <a:tc>
                  <a:txBody>
                    <a:bodyPr/>
                    <a:lstStyle/>
                    <a:p>
                      <a:r>
                        <a:rPr lang="et-EE" dirty="0" smtClean="0"/>
                        <a:t>-100 </a:t>
                      </a:r>
                      <a:r>
                        <a:rPr lang="et-EE" dirty="0" err="1" smtClean="0"/>
                        <a:t>ppm</a:t>
                      </a:r>
                      <a:endParaRPr lang="et-EE" dirty="0"/>
                    </a:p>
                  </a:txBody>
                  <a:tcPr/>
                </a:tc>
                <a:tc>
                  <a:txBody>
                    <a:bodyPr/>
                    <a:lstStyle/>
                    <a:p>
                      <a:r>
                        <a:rPr lang="et-EE" dirty="0" smtClean="0"/>
                        <a:t>Kerge peavalu, nahk punetab</a:t>
                      </a:r>
                      <a:endParaRPr lang="et-EE" dirty="0"/>
                    </a:p>
                  </a:txBody>
                  <a:tcPr/>
                </a:tc>
              </a:tr>
              <a:tr h="370840">
                <a:tc>
                  <a:txBody>
                    <a:bodyPr/>
                    <a:lstStyle/>
                    <a:p>
                      <a:r>
                        <a:rPr lang="et-EE" dirty="0" smtClean="0"/>
                        <a:t>200-300</a:t>
                      </a:r>
                      <a:endParaRPr lang="et-EE" dirty="0"/>
                    </a:p>
                  </a:txBody>
                  <a:tcPr/>
                </a:tc>
                <a:tc>
                  <a:txBody>
                    <a:bodyPr/>
                    <a:lstStyle/>
                    <a:p>
                      <a:r>
                        <a:rPr lang="et-EE" dirty="0" smtClean="0"/>
                        <a:t>Pea valu</a:t>
                      </a:r>
                      <a:r>
                        <a:rPr lang="et-EE" baseline="0" dirty="0" smtClean="0"/>
                        <a:t> (5-6 tundi)</a:t>
                      </a:r>
                      <a:endParaRPr lang="et-EE" dirty="0"/>
                    </a:p>
                  </a:txBody>
                  <a:tcPr/>
                </a:tc>
              </a:tr>
              <a:tr h="370840">
                <a:tc>
                  <a:txBody>
                    <a:bodyPr/>
                    <a:lstStyle/>
                    <a:p>
                      <a:r>
                        <a:rPr lang="et-EE" dirty="0" smtClean="0"/>
                        <a:t>400-600</a:t>
                      </a:r>
                      <a:endParaRPr lang="et-EE" dirty="0"/>
                    </a:p>
                  </a:txBody>
                  <a:tcPr/>
                </a:tc>
                <a:tc>
                  <a:txBody>
                    <a:bodyPr/>
                    <a:lstStyle/>
                    <a:p>
                      <a:r>
                        <a:rPr lang="et-EE" dirty="0" smtClean="0"/>
                        <a:t>Tugev peavalu, iiveldus, nõrkus,</a:t>
                      </a:r>
                      <a:r>
                        <a:rPr lang="et-EE" baseline="0" dirty="0" smtClean="0"/>
                        <a:t> peapööritus, oksendamine</a:t>
                      </a:r>
                      <a:endParaRPr lang="et-EE" dirty="0"/>
                    </a:p>
                  </a:txBody>
                  <a:tcPr/>
                </a:tc>
              </a:tr>
              <a:tr h="370840">
                <a:tc>
                  <a:txBody>
                    <a:bodyPr/>
                    <a:lstStyle/>
                    <a:p>
                      <a:r>
                        <a:rPr lang="et-EE" dirty="0" smtClean="0"/>
                        <a:t>1100-1500</a:t>
                      </a:r>
                      <a:endParaRPr lang="et-EE" dirty="0"/>
                    </a:p>
                  </a:txBody>
                  <a:tcPr/>
                </a:tc>
                <a:tc>
                  <a:txBody>
                    <a:bodyPr/>
                    <a:lstStyle/>
                    <a:p>
                      <a:r>
                        <a:rPr lang="et-EE" dirty="0" smtClean="0"/>
                        <a:t>Kiirenenud pulss ja hingamine,  minestamine, kooma, perioodilised krambid,</a:t>
                      </a:r>
                      <a:endParaRPr lang="et-EE" dirty="0"/>
                    </a:p>
                  </a:txBody>
                  <a:tcPr/>
                </a:tc>
              </a:tr>
              <a:tr h="370840">
                <a:tc>
                  <a:txBody>
                    <a:bodyPr/>
                    <a:lstStyle/>
                    <a:p>
                      <a:r>
                        <a:rPr lang="et-EE" dirty="0" smtClean="0"/>
                        <a:t>5000-10 000</a:t>
                      </a:r>
                      <a:endParaRPr lang="et-EE" dirty="0"/>
                    </a:p>
                  </a:txBody>
                  <a:tcPr/>
                </a:tc>
                <a:tc>
                  <a:txBody>
                    <a:bodyPr/>
                    <a:lstStyle/>
                    <a:p>
                      <a:r>
                        <a:rPr lang="et-EE" dirty="0" smtClean="0"/>
                        <a:t>Nõrk</a:t>
                      </a:r>
                      <a:r>
                        <a:rPr lang="et-EE" baseline="0" dirty="0" smtClean="0"/>
                        <a:t> pulss, raskendatud hingamine/hingamispuudulikkus, surm</a:t>
                      </a:r>
                      <a:endParaRPr lang="et-EE" dirty="0"/>
                    </a:p>
                  </a:txBody>
                  <a:tcPr/>
                </a:tc>
              </a:tr>
            </a:tbl>
          </a:graphicData>
        </a:graphic>
      </p:graphicFrame>
      <p:pic>
        <p:nvPicPr>
          <p:cNvPr id="4"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1438" y="5495234"/>
            <a:ext cx="2995302" cy="11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267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lt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7974" y="0"/>
            <a:ext cx="3438525" cy="6288405"/>
          </a:xfrm>
          <a:prstGeom prst="rect">
            <a:avLst/>
          </a:prstGeom>
          <a:noFill/>
          <a:ln>
            <a:noFill/>
          </a:ln>
        </p:spPr>
      </p:pic>
      <p:sp>
        <p:nvSpPr>
          <p:cNvPr id="6" name="Ristkülik 5"/>
          <p:cNvSpPr/>
          <p:nvPr/>
        </p:nvSpPr>
        <p:spPr>
          <a:xfrm>
            <a:off x="533400" y="1885697"/>
            <a:ext cx="6903720" cy="420628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t-EE" sz="3600" dirty="0">
                <a:solidFill>
                  <a:prstClr val="white"/>
                </a:solidFill>
                <a:latin typeface="Tahoma" panose="020B0604030504040204" pitchFamily="34" charset="0"/>
                <a:ea typeface="Tahoma" panose="020B0604030504040204" pitchFamily="34" charset="0"/>
                <a:cs typeface="Tahoma" panose="020B0604030504040204" pitchFamily="34" charset="0"/>
              </a:rPr>
              <a:t>Õhuvahetuse puudulikus</a:t>
            </a:r>
          </a:p>
          <a:p>
            <a:pPr marL="228600" lvl="0" indent="-228600">
              <a:lnSpc>
                <a:spcPct val="90000"/>
              </a:lnSpc>
              <a:spcBef>
                <a:spcPts val="1000"/>
              </a:spcBef>
              <a:buFont typeface="Arial" panose="020B0604020202020204" pitchFamily="34" charset="0"/>
              <a:buChar char="•"/>
            </a:pPr>
            <a:r>
              <a:rPr lang="et-EE" sz="3600" dirty="0" smtClean="0">
                <a:solidFill>
                  <a:prstClr val="white"/>
                </a:solidFill>
                <a:latin typeface="Tahoma" panose="020B0604030504040204" pitchFamily="34" charset="0"/>
                <a:ea typeface="Tahoma" panose="020B0604030504040204" pitchFamily="34" charset="0"/>
                <a:cs typeface="Tahoma" panose="020B0604030504040204" pitchFamily="34" charset="0"/>
              </a:rPr>
              <a:t>Suitsugaaside </a:t>
            </a:r>
            <a:r>
              <a:rPr lang="et-EE" sz="3600"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ärajuhtimise</a:t>
            </a:r>
            <a:r>
              <a:rPr lang="et-EE" sz="3600" dirty="0" smtClean="0">
                <a:solidFill>
                  <a:prstClr val="white"/>
                </a:solidFill>
                <a:latin typeface="Tahoma" panose="020B0604030504040204" pitchFamily="34" charset="0"/>
                <a:ea typeface="Tahoma" panose="020B0604030504040204" pitchFamily="34" charset="0"/>
                <a:cs typeface="Tahoma" panose="020B0604030504040204" pitchFamily="34" charset="0"/>
              </a:rPr>
              <a:t> võimatus</a:t>
            </a:r>
          </a:p>
          <a:p>
            <a:pPr marL="228600" lvl="0" indent="-228600">
              <a:lnSpc>
                <a:spcPct val="90000"/>
              </a:lnSpc>
              <a:spcBef>
                <a:spcPts val="1000"/>
              </a:spcBef>
              <a:buFont typeface="Arial" panose="020B0604020202020204" pitchFamily="34" charset="0"/>
              <a:buChar char="•"/>
            </a:pPr>
            <a:r>
              <a:rPr lang="et-EE" sz="3600" dirty="0" smtClean="0">
                <a:solidFill>
                  <a:prstClr val="white"/>
                </a:solidFill>
                <a:latin typeface="Tahoma" panose="020B0604030504040204" pitchFamily="34" charset="0"/>
                <a:ea typeface="Tahoma" panose="020B0604030504040204" pitchFamily="34" charset="0"/>
                <a:cs typeface="Tahoma" panose="020B0604030504040204" pitchFamily="34" charset="0"/>
              </a:rPr>
              <a:t>Gaasiseadmete </a:t>
            </a:r>
            <a:r>
              <a:rPr lang="et-EE" sz="3600" dirty="0">
                <a:solidFill>
                  <a:prstClr val="white"/>
                </a:solidFill>
                <a:latin typeface="Tahoma" panose="020B0604030504040204" pitchFamily="34" charset="0"/>
                <a:ea typeface="Tahoma" panose="020B0604030504040204" pitchFamily="34" charset="0"/>
                <a:cs typeface="Tahoma" panose="020B0604030504040204" pitchFamily="34" charset="0"/>
              </a:rPr>
              <a:t>asjatundmatu paigaldamine</a:t>
            </a:r>
          </a:p>
          <a:p>
            <a:pPr marL="228600" lvl="0" indent="-228600">
              <a:lnSpc>
                <a:spcPct val="90000"/>
              </a:lnSpc>
              <a:spcBef>
                <a:spcPts val="1000"/>
              </a:spcBef>
              <a:buFont typeface="Arial" panose="020B0604020202020204" pitchFamily="34" charset="0"/>
              <a:buChar char="•"/>
            </a:pPr>
            <a:r>
              <a:rPr lang="et-EE" sz="3600" dirty="0" smtClean="0">
                <a:solidFill>
                  <a:prstClr val="white"/>
                </a:solidFill>
                <a:latin typeface="Tahoma" panose="020B0604030504040204" pitchFamily="34" charset="0"/>
                <a:ea typeface="Tahoma" panose="020B0604030504040204" pitchFamily="34" charset="0"/>
                <a:cs typeface="Tahoma" panose="020B0604030504040204" pitchFamily="34" charset="0"/>
              </a:rPr>
              <a:t>Korrashoiukohustuse </a:t>
            </a:r>
            <a:r>
              <a:rPr lang="et-EE" sz="3600" dirty="0">
                <a:solidFill>
                  <a:prstClr val="white"/>
                </a:solidFill>
                <a:latin typeface="Tahoma" panose="020B0604030504040204" pitchFamily="34" charset="0"/>
                <a:ea typeface="Tahoma" panose="020B0604030504040204" pitchFamily="34" charset="0"/>
                <a:cs typeface="Tahoma" panose="020B0604030504040204" pitchFamily="34" charset="0"/>
              </a:rPr>
              <a:t>eiramine</a:t>
            </a:r>
          </a:p>
          <a:p>
            <a:pPr marL="228600" lvl="0" indent="-228600">
              <a:lnSpc>
                <a:spcPct val="90000"/>
              </a:lnSpc>
              <a:spcBef>
                <a:spcPts val="1000"/>
              </a:spcBef>
              <a:buFont typeface="Arial" panose="020B0604020202020204" pitchFamily="34" charset="0"/>
              <a:buChar char="•"/>
            </a:pPr>
            <a:r>
              <a:rPr lang="et-EE" sz="3600" dirty="0">
                <a:solidFill>
                  <a:prstClr val="white"/>
                </a:solidFill>
                <a:latin typeface="Tahoma" panose="020B0604030504040204" pitchFamily="34" charset="0"/>
                <a:ea typeface="Tahoma" panose="020B0604030504040204" pitchFamily="34" charset="0"/>
                <a:cs typeface="Tahoma" panose="020B0604030504040204" pitchFamily="34" charset="0"/>
              </a:rPr>
              <a:t>Ebaseaduslik </a:t>
            </a:r>
            <a:r>
              <a:rPr lang="et-EE" sz="3600" dirty="0" smtClean="0">
                <a:solidFill>
                  <a:prstClr val="white"/>
                </a:solidFill>
                <a:latin typeface="Tahoma" panose="020B0604030504040204" pitchFamily="34" charset="0"/>
                <a:ea typeface="Tahoma" panose="020B0604030504040204" pitchFamily="34" charset="0"/>
                <a:cs typeface="Tahoma" panose="020B0604030504040204" pitchFamily="34" charset="0"/>
              </a:rPr>
              <a:t>ehitustegevu</a:t>
            </a:r>
            <a:r>
              <a:rPr lang="et-EE" sz="3600" dirty="0">
                <a:solidFill>
                  <a:prstClr val="white"/>
                </a:solidFill>
                <a:latin typeface="Tahoma" panose="020B0604030504040204" pitchFamily="34" charset="0"/>
                <a:ea typeface="Tahoma" panose="020B0604030504040204" pitchFamily="34" charset="0"/>
                <a:cs typeface="Tahoma" panose="020B0604030504040204" pitchFamily="34" charset="0"/>
              </a:rPr>
              <a:t>s</a:t>
            </a:r>
          </a:p>
        </p:txBody>
      </p:sp>
      <p:sp>
        <p:nvSpPr>
          <p:cNvPr id="7" name="Ristkülik 6"/>
          <p:cNvSpPr/>
          <p:nvPr/>
        </p:nvSpPr>
        <p:spPr>
          <a:xfrm>
            <a:off x="572921" y="435362"/>
            <a:ext cx="4067460" cy="1015663"/>
          </a:xfrm>
          <a:prstGeom prst="rect">
            <a:avLst/>
          </a:prstGeom>
        </p:spPr>
        <p:txBody>
          <a:bodyPr wrap="none">
            <a:spAutoFit/>
          </a:bodyPr>
          <a:lstStyle/>
          <a:p>
            <a:r>
              <a:rPr lang="et-EE" sz="6000" dirty="0" smtClean="0">
                <a:latin typeface="Times New Roman" panose="02020603050405020304" pitchFamily="18" charset="0"/>
                <a:cs typeface="Times New Roman" panose="02020603050405020304" pitchFamily="18" charset="0"/>
              </a:rPr>
              <a:t>P</a:t>
            </a:r>
            <a:r>
              <a:rPr lang="et-EE" sz="6000" dirty="0">
                <a:solidFill>
                  <a:prstClr val="black"/>
                </a:solidFill>
                <a:latin typeface="Times New Roman" panose="02020603050405020304" pitchFamily="18" charset="0"/>
                <a:ea typeface="+mj-ea"/>
                <a:cs typeface="Times New Roman" panose="02020603050405020304" pitchFamily="18" charset="0"/>
              </a:rPr>
              <a:t> </a:t>
            </a:r>
            <a:r>
              <a:rPr lang="et-EE" sz="6000" dirty="0" smtClean="0">
                <a:solidFill>
                  <a:schemeClr val="bg1"/>
                </a:solidFill>
                <a:latin typeface="Tahoma" panose="020B0604030504040204" pitchFamily="34" charset="0"/>
                <a:ea typeface="Tahoma" panose="020B0604030504040204" pitchFamily="34" charset="0"/>
                <a:cs typeface="Tahoma" panose="020B0604030504040204" pitchFamily="34" charset="0"/>
              </a:rPr>
              <a:t>Põhjused</a:t>
            </a:r>
            <a:r>
              <a:rPr lang="et-EE"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t-E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4133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3249</TotalTime>
  <Words>456</Words>
  <Application>Microsoft Office PowerPoint</Application>
  <PresentationFormat>Custom</PresentationFormat>
  <Paragraphs>95</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Office'i kujundus</vt:lpstr>
      <vt:lpstr>Gaasikütteseadmetest tulenevad ohud kortermajades</vt:lpstr>
      <vt:lpstr>PowerPoint Presentation</vt:lpstr>
      <vt:lpstr>Riiklik järelevalve </vt:lpstr>
      <vt:lpstr>PowerPoint Presentation</vt:lpstr>
      <vt:lpstr>PowerPoint Presentation</vt:lpstr>
      <vt:lpstr>PowerPoint Presentation</vt:lpstr>
      <vt:lpstr>Probleemi olemus</vt:lpstr>
      <vt:lpstr>Vingugaasist tulenevad mõjud</vt:lpstr>
      <vt:lpstr>PowerPoint Presentation</vt:lpstr>
      <vt:lpstr>PowerPoint Presentation</vt:lpstr>
      <vt:lpstr>Gaasiseadme ruum</vt:lpstr>
      <vt:lpstr>Õhuvahetus</vt:lpstr>
      <vt:lpstr>Puudused</vt:lpstr>
      <vt:lpstr>Nõuded lõõridele</vt:lpstr>
      <vt:lpstr>PowerPoint Presentation</vt:lpstr>
      <vt:lpstr>TJA tegevuskava</vt:lpstr>
      <vt:lpstr>Lahendused</vt:lpstr>
      <vt:lpstr>PowerPoint Presentation</vt:lpstr>
      <vt:lpstr>Vingugaasiandurid</vt:lpstr>
      <vt:lpstr>PowerPoint Presentation</vt:lpstr>
      <vt:lpstr>Kaugküte</vt:lpstr>
      <vt:lpstr>Gaasiga lokaalküte</vt:lpstr>
      <vt:lpstr>Õigusloome ettepanekud</vt:lpstr>
      <vt:lpstr>Aitäh!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Korterelamute gaasipaigaldiste teemaline nõupidamine</dc:title>
  <dc:creator>Henri Külm</dc:creator>
  <cp:lastModifiedBy>kasutaja</cp:lastModifiedBy>
  <cp:revision>90</cp:revision>
  <cp:lastPrinted>2016-10-03T15:54:31Z</cp:lastPrinted>
  <dcterms:created xsi:type="dcterms:W3CDTF">2016-03-29T11:04:40Z</dcterms:created>
  <dcterms:modified xsi:type="dcterms:W3CDTF">2016-10-26T10:38:32Z</dcterms:modified>
</cp:coreProperties>
</file>