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83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1DA90-60A4-42EB-BE33-BA845049EC5E}" type="datetimeFigureOut">
              <a:rPr lang="et-EE" smtClean="0"/>
              <a:pPr/>
              <a:t>26.10.2016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A59C-0983-41C0-B12D-82239A60426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7866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952" y="3255119"/>
            <a:ext cx="4392488" cy="1542033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2" y="4966320"/>
            <a:ext cx="4392488" cy="11269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980728"/>
            <a:ext cx="8280920" cy="53285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6375450"/>
            <a:ext cx="5486400" cy="365918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00392" y="274638"/>
            <a:ext cx="586408" cy="585152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7499176" cy="507342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952" y="3255119"/>
            <a:ext cx="4392488" cy="1542033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2" y="4966320"/>
            <a:ext cx="4392488" cy="11269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39952" y="3255119"/>
            <a:ext cx="4392488" cy="1542033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39952" y="4966320"/>
            <a:ext cx="4392488" cy="11269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latin typeface="Verdana" pitchFamily="34" charset="0"/>
              </a:defRPr>
            </a:lvl1pPr>
          </a:lstStyle>
          <a:p>
            <a:r>
              <a:rPr lang="et-EE" dirty="0" smtClean="0"/>
              <a:t>www.tktk.ee</a:t>
            </a:r>
            <a:endParaRPr lang="et-E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D544D0-AF15-49E6-92FC-B1E56F639C66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latin typeface="Verdana" pitchFamily="34" charset="0"/>
              </a:defRPr>
            </a:lvl1pPr>
          </a:lstStyle>
          <a:p>
            <a:r>
              <a:rPr lang="et-EE" dirty="0" smtClean="0"/>
              <a:t>www.tktk.ee</a:t>
            </a:r>
            <a:endParaRPr lang="et-E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latin typeface="Verdana" pitchFamily="34" charset="0"/>
              </a:defRPr>
            </a:lvl1pPr>
          </a:lstStyle>
          <a:p>
            <a:r>
              <a:rPr lang="et-EE" dirty="0" smtClean="0"/>
              <a:t>www.tktk.ee</a:t>
            </a:r>
            <a:endParaRPr lang="et-E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2264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latin typeface="Verdana" pitchFamily="34" charset="0"/>
              </a:defRPr>
            </a:lvl1pPr>
          </a:lstStyle>
          <a:p>
            <a:r>
              <a:rPr lang="et-EE" dirty="0" smtClean="0"/>
              <a:t>www.tktk.ee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6830"/>
            <a:ext cx="3008313" cy="1162050"/>
          </a:xfr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3627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816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44D0-AF15-49E6-92FC-B1E56F639C6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44D0-AF15-49E6-92FC-B1E56F639C66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B050"/>
                </a:solidFill>
                <a:latin typeface="Verdana" pitchFamily="34" charset="0"/>
              </a:defRPr>
            </a:lvl1pPr>
          </a:lstStyle>
          <a:p>
            <a:r>
              <a:rPr lang="et-EE" dirty="0" smtClean="0"/>
              <a:t>www.tktk.ee</a:t>
            </a:r>
            <a:endParaRPr 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49" r:id="rId3"/>
    <p:sldLayoutId id="2147483650" r:id="rId4"/>
    <p:sldLayoutId id="2147483661" r:id="rId5"/>
    <p:sldLayoutId id="214748365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Verdana" pitchFamily="34" charset="0"/>
        <a:buChar char="—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55576" y="4788593"/>
            <a:ext cx="7820455" cy="135476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t-EE" altLang="et-EE" sz="2000" dirty="0">
                <a:solidFill>
                  <a:schemeClr val="tx1"/>
                </a:solidFill>
              </a:rPr>
              <a:t>Anti Hamburg</a:t>
            </a:r>
            <a:br>
              <a:rPr lang="et-EE" altLang="et-EE" sz="2000" dirty="0">
                <a:solidFill>
                  <a:schemeClr val="tx1"/>
                </a:solidFill>
              </a:rPr>
            </a:br>
            <a:r>
              <a:rPr lang="et-EE" altLang="et-EE" sz="2000" dirty="0">
                <a:solidFill>
                  <a:schemeClr val="tx1"/>
                </a:solidFill>
              </a:rPr>
              <a:t>Tallinna Tehnikakõrgkool</a:t>
            </a:r>
            <a:br>
              <a:rPr lang="et-EE" altLang="et-EE" sz="2000" dirty="0">
                <a:solidFill>
                  <a:schemeClr val="tx1"/>
                </a:solidFill>
              </a:rPr>
            </a:br>
            <a:r>
              <a:rPr lang="et-EE" altLang="et-EE" sz="2000" dirty="0">
                <a:solidFill>
                  <a:schemeClr val="tx1"/>
                </a:solidFill>
              </a:rPr>
              <a:t>Hoonete tehnosüsteemide ja energiatõhususe lektor</a:t>
            </a:r>
            <a:br>
              <a:rPr lang="et-EE" altLang="et-EE" sz="2000" dirty="0">
                <a:solidFill>
                  <a:schemeClr val="tx1"/>
                </a:solidFill>
              </a:rPr>
            </a:br>
            <a:r>
              <a:rPr lang="et-EE" altLang="et-EE" sz="2000" dirty="0">
                <a:solidFill>
                  <a:schemeClr val="tx1"/>
                </a:solidFill>
              </a:rPr>
              <a:t>Tallinna Tehnikaülikool</a:t>
            </a:r>
            <a:br>
              <a:rPr lang="et-EE" altLang="et-EE" sz="2000" dirty="0">
                <a:solidFill>
                  <a:schemeClr val="tx1"/>
                </a:solidFill>
              </a:rPr>
            </a:br>
            <a:r>
              <a:rPr lang="et-EE" altLang="et-EE" sz="2000" dirty="0">
                <a:solidFill>
                  <a:schemeClr val="tx1"/>
                </a:solidFill>
              </a:rPr>
              <a:t>Ehitusteaduskonna doktorant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255119"/>
            <a:ext cx="7776864" cy="1542033"/>
          </a:xfrm>
        </p:spPr>
        <p:txBody>
          <a:bodyPr>
            <a:normAutofit/>
          </a:bodyPr>
          <a:lstStyle/>
          <a:p>
            <a:r>
              <a:rPr lang="et-EE" dirty="0" smtClean="0"/>
              <a:t>Korterite ventilatsioon eile, täna ja homme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263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2555776" y="332656"/>
            <a:ext cx="6095960" cy="646853"/>
          </a:xfrm>
        </p:spPr>
        <p:txBody>
          <a:bodyPr/>
          <a:lstStyle/>
          <a:p>
            <a:r>
              <a:rPr lang="et-EE" altLang="et-EE" dirty="0" smtClean="0"/>
              <a:t>Probleemid täna</a:t>
            </a:r>
          </a:p>
        </p:txBody>
      </p:sp>
      <p:sp>
        <p:nvSpPr>
          <p:cNvPr id="46083" name="Content Placeholder 3"/>
          <p:cNvSpPr>
            <a:spLocks noGrp="1"/>
          </p:cNvSpPr>
          <p:nvPr>
            <p:ph idx="1"/>
          </p:nvPr>
        </p:nvSpPr>
        <p:spPr>
          <a:xfrm>
            <a:off x="611560" y="1124745"/>
            <a:ext cx="7704855" cy="4734542"/>
          </a:xfrm>
        </p:spPr>
        <p:txBody>
          <a:bodyPr>
            <a:noAutofit/>
          </a:bodyPr>
          <a:lstStyle/>
          <a:p>
            <a:r>
              <a:rPr lang="et-EE" altLang="et-EE" sz="2000" dirty="0">
                <a:solidFill>
                  <a:srgbClr val="FF0000"/>
                </a:solidFill>
              </a:rPr>
              <a:t>Soojustagastuseta</a:t>
            </a:r>
            <a:r>
              <a:rPr lang="et-EE" altLang="et-EE" sz="2000" dirty="0"/>
              <a:t> ventilatsioonisüsteemi kõrge energiatarve</a:t>
            </a:r>
          </a:p>
          <a:p>
            <a:r>
              <a:rPr lang="et-EE" altLang="et-EE" sz="2000" dirty="0"/>
              <a:t>Ventilatsioonisüsteemide </a:t>
            </a:r>
            <a:r>
              <a:rPr lang="et-EE" altLang="et-EE" sz="2000" dirty="0">
                <a:solidFill>
                  <a:srgbClr val="FF0000"/>
                </a:solidFill>
              </a:rPr>
              <a:t>hooldus ja puhastus </a:t>
            </a:r>
            <a:r>
              <a:rPr lang="et-EE" altLang="et-EE" sz="2000" dirty="0"/>
              <a:t>enamikel juhtudel tegemata</a:t>
            </a:r>
          </a:p>
          <a:p>
            <a:r>
              <a:rPr lang="et-EE" altLang="et-EE" sz="2000" dirty="0">
                <a:solidFill>
                  <a:srgbClr val="FF0000"/>
                </a:solidFill>
              </a:rPr>
              <a:t>Ühine</a:t>
            </a:r>
            <a:r>
              <a:rPr lang="et-EE" altLang="et-EE" sz="2000" dirty="0"/>
              <a:t> köögisondide </a:t>
            </a:r>
            <a:r>
              <a:rPr lang="et-EE" altLang="et-EE" sz="2000" dirty="0">
                <a:solidFill>
                  <a:srgbClr val="FF0000"/>
                </a:solidFill>
              </a:rPr>
              <a:t>väljatõmbetorustik</a:t>
            </a:r>
            <a:r>
              <a:rPr lang="et-EE" altLang="et-EE" sz="2000" dirty="0"/>
              <a:t> põhjustab lõhnade levikut</a:t>
            </a:r>
          </a:p>
          <a:p>
            <a:r>
              <a:rPr lang="et-EE" altLang="et-EE" sz="2000" dirty="0" err="1"/>
              <a:t>Ühiskanalitega</a:t>
            </a:r>
            <a:r>
              <a:rPr lang="et-EE" altLang="et-EE" sz="2000" dirty="0"/>
              <a:t> süsteemide puhul puuduvad </a:t>
            </a:r>
            <a:r>
              <a:rPr lang="et-EE" altLang="et-EE" sz="2000" dirty="0" err="1" smtClean="0">
                <a:solidFill>
                  <a:srgbClr val="FF0000"/>
                </a:solidFill>
              </a:rPr>
              <a:t>korteritevahelised</a:t>
            </a:r>
            <a:r>
              <a:rPr lang="et-EE" altLang="et-EE" sz="2000" dirty="0" smtClean="0">
                <a:solidFill>
                  <a:srgbClr val="FF0000"/>
                </a:solidFill>
              </a:rPr>
              <a:t> </a:t>
            </a:r>
            <a:r>
              <a:rPr lang="et-EE" altLang="et-EE" sz="2000" dirty="0" err="1">
                <a:solidFill>
                  <a:srgbClr val="FF0000"/>
                </a:solidFill>
              </a:rPr>
              <a:t>mürasummutajad</a:t>
            </a:r>
            <a:endParaRPr lang="et-EE" altLang="et-EE" sz="2000" dirty="0">
              <a:solidFill>
                <a:srgbClr val="FF0000"/>
              </a:solidFill>
            </a:endParaRPr>
          </a:p>
          <a:p>
            <a:r>
              <a:rPr lang="et-EE" altLang="et-EE" sz="2000" dirty="0"/>
              <a:t>Sanitaarruumide ustesse pole </a:t>
            </a:r>
            <a:r>
              <a:rPr lang="et-EE" altLang="et-EE" sz="2000" dirty="0">
                <a:solidFill>
                  <a:srgbClr val="FF0000"/>
                </a:solidFill>
              </a:rPr>
              <a:t>paigaldatud siirdeõhureste </a:t>
            </a:r>
          </a:p>
          <a:p>
            <a:r>
              <a:rPr lang="et-EE" altLang="et-EE" sz="2000" dirty="0"/>
              <a:t>Värskeõhuklapid ja aknapilud “</a:t>
            </a:r>
            <a:r>
              <a:rPr lang="et-EE" altLang="et-EE" sz="2000" dirty="0">
                <a:solidFill>
                  <a:srgbClr val="FF0000"/>
                </a:solidFill>
              </a:rPr>
              <a:t>puhuvad peale</a:t>
            </a:r>
            <a:r>
              <a:rPr lang="et-EE" altLang="et-EE" sz="2000" dirty="0"/>
              <a:t>”</a:t>
            </a:r>
          </a:p>
          <a:p>
            <a:r>
              <a:rPr lang="et-EE" altLang="et-EE" sz="2000" dirty="0"/>
              <a:t>Ventilatsioon unustatakse </a:t>
            </a:r>
            <a:r>
              <a:rPr lang="et-EE" altLang="et-EE" sz="2000" dirty="0">
                <a:solidFill>
                  <a:srgbClr val="FF0000"/>
                </a:solidFill>
              </a:rPr>
              <a:t>miinimum asendisse</a:t>
            </a:r>
          </a:p>
          <a:p>
            <a:r>
              <a:rPr lang="et-EE" altLang="et-EE" sz="2000" dirty="0"/>
              <a:t>Ventilatsioonisüsteemi </a:t>
            </a:r>
            <a:r>
              <a:rPr lang="et-EE" altLang="et-EE" sz="2000" dirty="0">
                <a:solidFill>
                  <a:srgbClr val="FF0000"/>
                </a:solidFill>
              </a:rPr>
              <a:t>automaatika </a:t>
            </a:r>
            <a:r>
              <a:rPr lang="et-EE" altLang="et-EE" sz="2000" dirty="0"/>
              <a:t>ei ole kasutussõbralik, puudub üldse või ei ole </a:t>
            </a:r>
            <a:r>
              <a:rPr lang="et-EE" altLang="et-EE" sz="2000" dirty="0" smtClean="0"/>
              <a:t>töökorras</a:t>
            </a:r>
            <a:endParaRPr lang="et-EE" altLang="et-EE" sz="2000" dirty="0"/>
          </a:p>
        </p:txBody>
      </p:sp>
    </p:spTree>
    <p:extLst>
      <p:ext uri="{BB962C8B-B14F-4D97-AF65-F5344CB8AC3E}">
        <p14:creationId xmlns:p14="http://schemas.microsoft.com/office/powerpoint/2010/main" val="3849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Ventilatsioon homme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Parim lahendus on see, kus on kõige vähem elanikke häirivaid faktoreid</a:t>
            </a:r>
          </a:p>
          <a:p>
            <a:r>
              <a:rPr lang="et-EE" dirty="0" err="1" smtClean="0"/>
              <a:t>Sissepuhke</a:t>
            </a:r>
            <a:r>
              <a:rPr lang="et-EE" dirty="0" smtClean="0"/>
              <a:t> õhk peaks olema eelsoojendatud ning ei tohi tekkida tuuletõmbuse ega külmatunnet</a:t>
            </a:r>
          </a:p>
          <a:p>
            <a:r>
              <a:rPr lang="et-EE" dirty="0" smtClean="0"/>
              <a:t>Ventilatsioonist tekkiv müra ei tohiks korteri elanikke hakata häirima</a:t>
            </a:r>
          </a:p>
          <a:p>
            <a:r>
              <a:rPr lang="et-EE" dirty="0" smtClean="0"/>
              <a:t>Väljatõmbe õhk peaks välja viima koheselt halva lõhna ning liigse niiskuse jne.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12819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76672"/>
            <a:ext cx="599023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3140968"/>
            <a:ext cx="9001000" cy="1542033"/>
          </a:xfrm>
        </p:spPr>
        <p:txBody>
          <a:bodyPr>
            <a:normAutofit fontScale="90000"/>
          </a:bodyPr>
          <a:lstStyle/>
          <a:p>
            <a:pPr algn="ctr"/>
            <a:r>
              <a:rPr lang="et-EE" dirty="0" smtClean="0"/>
              <a:t>Materjalide koostamisel on kasutatud TTÜ-s läbiviidud uuringute tulemusi ning Alo Mikola poolt koostatud materjali.</a:t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Tänan tähelepanu eest!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708" y="5445224"/>
            <a:ext cx="4392488" cy="1126976"/>
          </a:xfrm>
        </p:spPr>
        <p:txBody>
          <a:bodyPr/>
          <a:lstStyle/>
          <a:p>
            <a:pPr algn="ctr"/>
            <a:r>
              <a:rPr lang="et-EE" dirty="0" smtClean="0"/>
              <a:t>Anti Hamburg</a:t>
            </a:r>
          </a:p>
          <a:p>
            <a:pPr algn="ctr"/>
            <a:r>
              <a:rPr lang="et-EE" dirty="0" smtClean="0"/>
              <a:t>anti@tktk.ee</a:t>
            </a:r>
          </a:p>
        </p:txBody>
      </p:sp>
    </p:spTree>
    <p:extLst>
      <p:ext uri="{BB962C8B-B14F-4D97-AF65-F5344CB8AC3E}">
        <p14:creationId xmlns:p14="http://schemas.microsoft.com/office/powerpoint/2010/main" val="294009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Ventilatsioon eile ja osaliselt täna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Olemasolevate ja renoveeritud korterelamute analüüsid on jõudnud järeldusele:</a:t>
            </a:r>
          </a:p>
          <a:p>
            <a:r>
              <a:rPr lang="et-EE" dirty="0" smtClean="0"/>
              <a:t>Renoveerimata ja osaliselt renoveeritud korterelamute ventilatsioon on puudulik!</a:t>
            </a:r>
          </a:p>
          <a:p>
            <a:r>
              <a:rPr lang="et-EE" dirty="0" smtClean="0"/>
              <a:t>Loomuliku ventilatsiooniga </a:t>
            </a:r>
            <a:r>
              <a:rPr lang="et-EE" u="sng" dirty="0" smtClean="0"/>
              <a:t>ei tagata </a:t>
            </a:r>
            <a:r>
              <a:rPr lang="et-EE" dirty="0" smtClean="0"/>
              <a:t>reeglina elamisväärset õhuvahetust!</a:t>
            </a:r>
          </a:p>
          <a:p>
            <a:r>
              <a:rPr lang="et-EE" dirty="0" smtClean="0"/>
              <a:t>Ventilatsiooni renoveerimiseks ei ole piisav väljatõmbelõõride puhastamine ning värskeõhuklappide paigaldamisest läbi </a:t>
            </a:r>
            <a:r>
              <a:rPr lang="et-EE" dirty="0" err="1" smtClean="0"/>
              <a:t>välispiirete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044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095960" cy="6468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t-EE" dirty="0" smtClean="0"/>
              <a:t>Uuringute tulemused</a:t>
            </a:r>
            <a:endParaRPr lang="et-EE" dirty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283067"/>
            <a:ext cx="5544616" cy="3648327"/>
          </a:xfrm>
          <a:noFill/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547664" y="4920199"/>
            <a:ext cx="5241770" cy="130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954" tIns="35477" rIns="70954" bIns="35477">
            <a:spAutoFit/>
          </a:bodyPr>
          <a:lstStyle>
            <a:lvl1pPr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t-EE" sz="20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t-EE" sz="2000" i="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et-EE" sz="20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kontsentratsioonid erinevates  korterites nädalapikkusel </a:t>
            </a:r>
            <a:r>
              <a:rPr lang="et-EE" sz="20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perioodil </a:t>
            </a:r>
            <a:r>
              <a:rPr lang="et-EE" altLang="et-EE" sz="20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Erinevates </a:t>
            </a:r>
            <a:r>
              <a:rPr lang="et-EE" altLang="et-EE" sz="20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korterites varieerusid mõõtetulemused väga suurtes piirides.</a:t>
            </a:r>
          </a:p>
        </p:txBody>
      </p:sp>
    </p:spTree>
    <p:extLst>
      <p:ext uri="{BB962C8B-B14F-4D97-AF65-F5344CB8AC3E}">
        <p14:creationId xmlns:p14="http://schemas.microsoft.com/office/powerpoint/2010/main" val="24033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6095960" cy="6468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t-EE" altLang="et-EE" dirty="0" err="1" smtClean="0"/>
              <a:t>Siseõhu</a:t>
            </a:r>
            <a:r>
              <a:rPr lang="et-EE" altLang="et-EE" dirty="0" smtClean="0"/>
              <a:t> kvaliteet kütteperioodil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3" y="1079112"/>
            <a:ext cx="6008486" cy="3718040"/>
          </a:xfr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59178"/>
              </p:ext>
            </p:extLst>
          </p:nvPr>
        </p:nvGraphicFramePr>
        <p:xfrm>
          <a:off x="2123728" y="4824747"/>
          <a:ext cx="4702907" cy="1254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636"/>
                <a:gridCol w="3135271"/>
              </a:tblGrid>
              <a:tr h="690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kern="1200" dirty="0" smtClean="0"/>
                        <a:t>Sisekliima klass</a:t>
                      </a:r>
                      <a:endParaRPr lang="et-E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748" marR="72748" marT="34262" marB="3426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dirty="0" smtClean="0"/>
                        <a:t>Tasemele</a:t>
                      </a:r>
                      <a:r>
                        <a:rPr lang="et-EE" sz="1400" baseline="0" dirty="0" smtClean="0"/>
                        <a:t> vastavaid kortereid, % (vastavus piirsuurusele 95 % ajast)</a:t>
                      </a:r>
                      <a:endParaRPr lang="et-E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748" marR="72748" marT="34262" marB="34262" anchor="ctr"/>
                </a:tc>
              </a:tr>
              <a:tr h="275862">
                <a:tc>
                  <a:txBody>
                    <a:bodyPr/>
                    <a:lstStyle/>
                    <a:p>
                      <a:r>
                        <a:rPr lang="et-EE" sz="1400" dirty="0" smtClean="0"/>
                        <a:t>II</a:t>
                      </a:r>
                      <a:r>
                        <a:rPr lang="et-EE" sz="1400" baseline="0" dirty="0" smtClean="0"/>
                        <a:t> (B)</a:t>
                      </a:r>
                      <a:endParaRPr lang="et-EE" sz="1400" dirty="0"/>
                    </a:p>
                  </a:txBody>
                  <a:tcPr marL="72748" marR="72748" marT="34262" marB="3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dirty="0" smtClean="0"/>
                        <a:t>17</a:t>
                      </a:r>
                      <a:endParaRPr lang="et-EE" sz="1400" dirty="0"/>
                    </a:p>
                  </a:txBody>
                  <a:tcPr marL="72748" marR="72748" marT="34262" marB="34262"/>
                </a:tc>
              </a:tr>
              <a:tr h="275862">
                <a:tc>
                  <a:txBody>
                    <a:bodyPr/>
                    <a:lstStyle/>
                    <a:p>
                      <a:r>
                        <a:rPr lang="et-EE" sz="1400" dirty="0" smtClean="0"/>
                        <a:t>III (C)</a:t>
                      </a:r>
                      <a:endParaRPr lang="et-EE" sz="1400" dirty="0"/>
                    </a:p>
                  </a:txBody>
                  <a:tcPr marL="72748" marR="72748" marT="34262" marB="3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dirty="0" smtClean="0"/>
                        <a:t>35</a:t>
                      </a:r>
                      <a:endParaRPr lang="et-EE" sz="1400" dirty="0"/>
                    </a:p>
                  </a:txBody>
                  <a:tcPr marL="72748" marR="72748" marT="34262" marB="3426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192688" cy="832592"/>
          </a:xfrm>
        </p:spPr>
        <p:txBody>
          <a:bodyPr>
            <a:normAutofit/>
          </a:bodyPr>
          <a:lstStyle/>
          <a:p>
            <a:r>
              <a:rPr lang="et-EE" altLang="et-EE" dirty="0" smtClean="0"/>
              <a:t>Halva ventilatsiooni põhjused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857070"/>
            <a:ext cx="2864939" cy="2022628"/>
          </a:xfrm>
          <a:noFill/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1331640" y="4509120"/>
            <a:ext cx="6809916" cy="6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954" tIns="35477" rIns="70954" bIns="35477">
            <a:spAutoFit/>
          </a:bodyPr>
          <a:lstStyle>
            <a:lvl1pPr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20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Olemasolevad ventilatsioonilõõrid on kehvas seisukorras ja vajavad kindlasti renoveerimist.</a:t>
            </a:r>
          </a:p>
        </p:txBody>
      </p:sp>
      <p:pic>
        <p:nvPicPr>
          <p:cNvPr id="1843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57070"/>
            <a:ext cx="2777468" cy="196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2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5624050" cy="856351"/>
          </a:xfrm>
        </p:spPr>
        <p:txBody>
          <a:bodyPr>
            <a:normAutofit fontScale="90000"/>
          </a:bodyPr>
          <a:lstStyle/>
          <a:p>
            <a:r>
              <a:rPr lang="et-EE" altLang="et-EE" dirty="0" smtClean="0"/>
              <a:t>Ventilatsioonisüsteemi tehniline seisukord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484784"/>
            <a:ext cx="2868937" cy="2448272"/>
          </a:xfrm>
          <a:noFill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375" y="1484784"/>
            <a:ext cx="346653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827584" y="4581128"/>
            <a:ext cx="6640894" cy="90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954" tIns="35477" rIns="70954" bIns="35477">
            <a:spAutoFit/>
          </a:bodyPr>
          <a:lstStyle>
            <a:lvl1pPr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8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Elanikud on muutnud ventilatsioonisüsteemi projektijärgset olukorda, kahjustades sellega ka korterite õhuvahetust</a:t>
            </a:r>
          </a:p>
        </p:txBody>
      </p:sp>
    </p:spTree>
    <p:extLst>
      <p:ext uri="{BB962C8B-B14F-4D97-AF65-F5344CB8AC3E}">
        <p14:creationId xmlns:p14="http://schemas.microsoft.com/office/powerpoint/2010/main" val="20470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627784" y="480323"/>
            <a:ext cx="6081922" cy="732164"/>
          </a:xfrm>
        </p:spPr>
        <p:txBody>
          <a:bodyPr>
            <a:normAutofit fontScale="90000"/>
          </a:bodyPr>
          <a:lstStyle/>
          <a:p>
            <a:r>
              <a:rPr lang="et-EE" altLang="et-EE" sz="2653" dirty="0"/>
              <a:t>Peamised kortermajade ventilatsiooni </a:t>
            </a:r>
            <a:r>
              <a:rPr lang="et-EE" altLang="et-EE" sz="2653" dirty="0" smtClean="0"/>
              <a:t>renoveerimislahendused eile ja täna</a:t>
            </a:r>
            <a:endParaRPr lang="et-EE" altLang="et-EE" sz="2653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80" y="3870134"/>
            <a:ext cx="1719179" cy="194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71" y="3967324"/>
            <a:ext cx="1718099" cy="162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1" y="4016999"/>
            <a:ext cx="1718099" cy="161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Content Placeholder 4"/>
          <p:cNvSpPr>
            <a:spLocks noGrp="1"/>
          </p:cNvSpPr>
          <p:nvPr>
            <p:ph idx="1"/>
          </p:nvPr>
        </p:nvSpPr>
        <p:spPr>
          <a:xfrm>
            <a:off x="827584" y="1628800"/>
            <a:ext cx="7238930" cy="2241333"/>
          </a:xfrm>
        </p:spPr>
        <p:txBody>
          <a:bodyPr>
            <a:normAutofit/>
          </a:bodyPr>
          <a:lstStyle/>
          <a:p>
            <a:r>
              <a:rPr lang="et-EE" altLang="et-EE" sz="1973" dirty="0"/>
              <a:t>Värskeõhuklappide paigaldamine, šahtide korrastamine</a:t>
            </a:r>
          </a:p>
          <a:p>
            <a:r>
              <a:rPr lang="et-EE" altLang="et-EE" sz="1973" dirty="0"/>
              <a:t>Väljatõmbeõhu soojuspump</a:t>
            </a:r>
          </a:p>
          <a:p>
            <a:r>
              <a:rPr lang="et-EE" altLang="et-EE" sz="1973" dirty="0"/>
              <a:t>Ruumiagregaadid</a:t>
            </a:r>
          </a:p>
          <a:p>
            <a:r>
              <a:rPr lang="et-EE" altLang="et-EE" sz="1973" dirty="0"/>
              <a:t>Korteri või trepikoja põhine SP/VT ventilatsioon</a:t>
            </a:r>
          </a:p>
        </p:txBody>
      </p:sp>
      <p:pic>
        <p:nvPicPr>
          <p:cNvPr id="20487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15" y="4115269"/>
            <a:ext cx="1717020" cy="13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1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3044443" y="370222"/>
            <a:ext cx="6095960" cy="482710"/>
          </a:xfrm>
          <a:prstGeom prst="rect">
            <a:avLst/>
          </a:prstGeom>
        </p:spPr>
        <p:txBody>
          <a:bodyPr/>
          <a:lstStyle/>
          <a:p>
            <a:pPr defTabSz="355286" eaLnBrk="0" hangingPunct="0">
              <a:defRPr/>
            </a:pPr>
            <a:r>
              <a:rPr lang="et-EE" sz="244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Korteri- või trepikoja põhine mehaaniline sissepuhke-väljatõmbe ventilatsioon</a:t>
            </a:r>
            <a:endParaRPr lang="et-EE" sz="2313" kern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109859" y="2057005"/>
            <a:ext cx="6037646" cy="3802280"/>
          </a:xfrm>
          <a:prstGeom prst="rect">
            <a:avLst/>
          </a:prstGeom>
        </p:spPr>
        <p:txBody>
          <a:bodyPr/>
          <a:lstStyle/>
          <a:p>
            <a:pPr marL="429799" lvl="1" indent="-118789" defTabSz="355286" eaLnBrk="0" hangingPunct="0">
              <a:spcBef>
                <a:spcPct val="20000"/>
              </a:spcBef>
              <a:buClr>
                <a:srgbClr val="870042"/>
              </a:buClr>
              <a:buFont typeface="Wingdings" pitchFamily="2" charset="2"/>
              <a:buChar char="§"/>
              <a:defRPr/>
            </a:pPr>
            <a:endParaRPr lang="et-EE" sz="1905" kern="0" dirty="0">
              <a:latin typeface="Arial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15896" y="3372307"/>
          <a:ext cx="4113288" cy="121920"/>
        </p:xfrm>
        <a:graphic>
          <a:graphicData uri="http://schemas.openxmlformats.org/drawingml/2006/table">
            <a:tbl>
              <a:tblPr/>
              <a:tblGrid>
                <a:gridCol w="2056644"/>
                <a:gridCol w="2056644"/>
              </a:tblGrid>
              <a:tr h="1144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t-EE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54" marR="466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t-EE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54" marR="466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3073"/>
            <a:ext cx="3146407" cy="30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6"/>
          <p:cNvSpPr>
            <a:spLocks noChangeArrowheads="1"/>
          </p:cNvSpPr>
          <p:nvPr/>
        </p:nvSpPr>
        <p:spPr bwMode="auto">
          <a:xfrm>
            <a:off x="1115616" y="5536346"/>
            <a:ext cx="74888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8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Antud lahenduse juures on eriti oluline jälgida, et ka korterite vahele oleksid paigaldatud mürasummutid</a:t>
            </a:r>
          </a:p>
          <a:p>
            <a:pPr eaLnBrk="1" hangingPunct="1"/>
            <a:r>
              <a:rPr lang="et-EE" altLang="et-EE" sz="18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Seadmed tuleks valida keskmistele töökiirustele</a:t>
            </a:r>
          </a:p>
        </p:txBody>
      </p:sp>
      <p:pic>
        <p:nvPicPr>
          <p:cNvPr id="59401" name="Picture 2" descr="VENTS VUE/ VUT 100 P mini air handling units with heat recov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99" y="1761601"/>
            <a:ext cx="3072173" cy="289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3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2843808" y="260648"/>
            <a:ext cx="6086241" cy="786158"/>
          </a:xfrm>
        </p:spPr>
        <p:txBody>
          <a:bodyPr/>
          <a:lstStyle/>
          <a:p>
            <a:r>
              <a:rPr lang="et-EE" altLang="et-EE" dirty="0" smtClean="0"/>
              <a:t>Mõõdetud õhuvahetus korterites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87646"/>
            <a:ext cx="6088879" cy="42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Oval 3"/>
          <p:cNvSpPr>
            <a:spLocks noChangeArrowheads="1"/>
          </p:cNvSpPr>
          <p:nvPr/>
        </p:nvSpPr>
        <p:spPr bwMode="auto">
          <a:xfrm>
            <a:off x="7092280" y="1916832"/>
            <a:ext cx="286169" cy="325046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0954" tIns="35477" rIns="70954" bIns="35477"/>
          <a:lstStyle>
            <a:lvl1pPr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 sz="1837"/>
          </a:p>
        </p:txBody>
      </p:sp>
    </p:spTree>
    <p:extLst>
      <p:ext uri="{BB962C8B-B14F-4D97-AF65-F5344CB8AC3E}">
        <p14:creationId xmlns:p14="http://schemas.microsoft.com/office/powerpoint/2010/main" val="7226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293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Korterite ventilatsioon eile, täna ja homme</vt:lpstr>
      <vt:lpstr>Ventilatsioon eile ja osaliselt täna</vt:lpstr>
      <vt:lpstr>Uuringute tulemused</vt:lpstr>
      <vt:lpstr>Siseõhu kvaliteet kütteperioodil</vt:lpstr>
      <vt:lpstr>Halva ventilatsiooni põhjused</vt:lpstr>
      <vt:lpstr>Ventilatsioonisüsteemi tehniline seisukord</vt:lpstr>
      <vt:lpstr>Peamised kortermajade ventilatsiooni renoveerimislahendused eile ja täna</vt:lpstr>
      <vt:lpstr>PowerPoint Presentation</vt:lpstr>
      <vt:lpstr>Mõõdetud õhuvahetus korterites</vt:lpstr>
      <vt:lpstr>Probleemid täna</vt:lpstr>
      <vt:lpstr>Ventilatsioon homme</vt:lpstr>
      <vt:lpstr>PowerPoint Presentation</vt:lpstr>
      <vt:lpstr>Materjalide koostamisel on kasutatud TTÜ-s läbiviidud uuringute tulemusi ning Alo Mikola poolt koostatud materjali.  Tänan tähelepanu eest!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kasutaja</cp:lastModifiedBy>
  <cp:revision>38</cp:revision>
  <dcterms:created xsi:type="dcterms:W3CDTF">2011-05-13T08:55:51Z</dcterms:created>
  <dcterms:modified xsi:type="dcterms:W3CDTF">2016-10-26T12:00:54Z</dcterms:modified>
</cp:coreProperties>
</file>