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7" r:id="rId5"/>
    <p:sldId id="266" r:id="rId6"/>
    <p:sldId id="263" r:id="rId7"/>
    <p:sldId id="260" r:id="rId8"/>
    <p:sldId id="264" r:id="rId9"/>
    <p:sldId id="265" r:id="rId10"/>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p>
            <a:fld id="{83FB74D3-7952-4228-82E8-269A667A27E8}" type="datetimeFigureOut">
              <a:rPr lang="et-EE" smtClean="0"/>
              <a:t>25.10.2016</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1011169B-DA15-4961-9FCE-8A0BF3B865E0}" type="slidenum">
              <a:rPr lang="et-EE" smtClean="0"/>
              <a:t>‹#›</a:t>
            </a:fld>
            <a:endParaRPr lang="et-EE"/>
          </a:p>
        </p:txBody>
      </p:sp>
    </p:spTree>
    <p:extLst>
      <p:ext uri="{BB962C8B-B14F-4D97-AF65-F5344CB8AC3E}">
        <p14:creationId xmlns:p14="http://schemas.microsoft.com/office/powerpoint/2010/main" val="400350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83FB74D3-7952-4228-82E8-269A667A27E8}" type="datetimeFigureOut">
              <a:rPr lang="et-EE" smtClean="0"/>
              <a:t>25.10.2016</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1011169B-DA15-4961-9FCE-8A0BF3B865E0}" type="slidenum">
              <a:rPr lang="et-EE" smtClean="0"/>
              <a:t>‹#›</a:t>
            </a:fld>
            <a:endParaRPr lang="et-EE"/>
          </a:p>
        </p:txBody>
      </p:sp>
    </p:spTree>
    <p:extLst>
      <p:ext uri="{BB962C8B-B14F-4D97-AF65-F5344CB8AC3E}">
        <p14:creationId xmlns:p14="http://schemas.microsoft.com/office/powerpoint/2010/main" val="1187273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83FB74D3-7952-4228-82E8-269A667A27E8}" type="datetimeFigureOut">
              <a:rPr lang="et-EE" smtClean="0"/>
              <a:t>25.10.2016</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1011169B-DA15-4961-9FCE-8A0BF3B865E0}" type="slidenum">
              <a:rPr lang="et-EE" smtClean="0"/>
              <a:t>‹#›</a:t>
            </a:fld>
            <a:endParaRPr lang="et-EE"/>
          </a:p>
        </p:txBody>
      </p:sp>
    </p:spTree>
    <p:extLst>
      <p:ext uri="{BB962C8B-B14F-4D97-AF65-F5344CB8AC3E}">
        <p14:creationId xmlns:p14="http://schemas.microsoft.com/office/powerpoint/2010/main" val="401852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83FB74D3-7952-4228-82E8-269A667A27E8}" type="datetimeFigureOut">
              <a:rPr lang="et-EE" smtClean="0"/>
              <a:t>25.10.2016</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1011169B-DA15-4961-9FCE-8A0BF3B865E0}" type="slidenum">
              <a:rPr lang="et-EE" smtClean="0"/>
              <a:t>‹#›</a:t>
            </a:fld>
            <a:endParaRPr lang="et-EE"/>
          </a:p>
        </p:txBody>
      </p:sp>
    </p:spTree>
    <p:extLst>
      <p:ext uri="{BB962C8B-B14F-4D97-AF65-F5344CB8AC3E}">
        <p14:creationId xmlns:p14="http://schemas.microsoft.com/office/powerpoint/2010/main" val="15540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FB74D3-7952-4228-82E8-269A667A27E8}" type="datetimeFigureOut">
              <a:rPr lang="et-EE" smtClean="0"/>
              <a:t>25.10.2016</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1011169B-DA15-4961-9FCE-8A0BF3B865E0}" type="slidenum">
              <a:rPr lang="et-EE" smtClean="0"/>
              <a:t>‹#›</a:t>
            </a:fld>
            <a:endParaRPr lang="et-EE"/>
          </a:p>
        </p:txBody>
      </p:sp>
    </p:spTree>
    <p:extLst>
      <p:ext uri="{BB962C8B-B14F-4D97-AF65-F5344CB8AC3E}">
        <p14:creationId xmlns:p14="http://schemas.microsoft.com/office/powerpoint/2010/main" val="3630181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83FB74D3-7952-4228-82E8-269A667A27E8}" type="datetimeFigureOut">
              <a:rPr lang="et-EE" smtClean="0"/>
              <a:t>25.10.2016</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1011169B-DA15-4961-9FCE-8A0BF3B865E0}" type="slidenum">
              <a:rPr lang="et-EE" smtClean="0"/>
              <a:t>‹#›</a:t>
            </a:fld>
            <a:endParaRPr lang="et-EE"/>
          </a:p>
        </p:txBody>
      </p:sp>
    </p:spTree>
    <p:extLst>
      <p:ext uri="{BB962C8B-B14F-4D97-AF65-F5344CB8AC3E}">
        <p14:creationId xmlns:p14="http://schemas.microsoft.com/office/powerpoint/2010/main" val="367222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83FB74D3-7952-4228-82E8-269A667A27E8}" type="datetimeFigureOut">
              <a:rPr lang="et-EE" smtClean="0"/>
              <a:t>25.10.2016</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1011169B-DA15-4961-9FCE-8A0BF3B865E0}" type="slidenum">
              <a:rPr lang="et-EE" smtClean="0"/>
              <a:t>‹#›</a:t>
            </a:fld>
            <a:endParaRPr lang="et-EE"/>
          </a:p>
        </p:txBody>
      </p:sp>
    </p:spTree>
    <p:extLst>
      <p:ext uri="{BB962C8B-B14F-4D97-AF65-F5344CB8AC3E}">
        <p14:creationId xmlns:p14="http://schemas.microsoft.com/office/powerpoint/2010/main" val="150643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83FB74D3-7952-4228-82E8-269A667A27E8}" type="datetimeFigureOut">
              <a:rPr lang="et-EE" smtClean="0"/>
              <a:t>25.10.2016</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1011169B-DA15-4961-9FCE-8A0BF3B865E0}" type="slidenum">
              <a:rPr lang="et-EE" smtClean="0"/>
              <a:t>‹#›</a:t>
            </a:fld>
            <a:endParaRPr lang="et-EE"/>
          </a:p>
        </p:txBody>
      </p:sp>
    </p:spTree>
    <p:extLst>
      <p:ext uri="{BB962C8B-B14F-4D97-AF65-F5344CB8AC3E}">
        <p14:creationId xmlns:p14="http://schemas.microsoft.com/office/powerpoint/2010/main" val="229182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B74D3-7952-4228-82E8-269A667A27E8}" type="datetimeFigureOut">
              <a:rPr lang="et-EE" smtClean="0"/>
              <a:t>25.10.2016</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1011169B-DA15-4961-9FCE-8A0BF3B865E0}" type="slidenum">
              <a:rPr lang="et-EE" smtClean="0"/>
              <a:t>‹#›</a:t>
            </a:fld>
            <a:endParaRPr lang="et-EE"/>
          </a:p>
        </p:txBody>
      </p:sp>
    </p:spTree>
    <p:extLst>
      <p:ext uri="{BB962C8B-B14F-4D97-AF65-F5344CB8AC3E}">
        <p14:creationId xmlns:p14="http://schemas.microsoft.com/office/powerpoint/2010/main" val="351895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B74D3-7952-4228-82E8-269A667A27E8}" type="datetimeFigureOut">
              <a:rPr lang="et-EE" smtClean="0"/>
              <a:t>25.10.2016</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1011169B-DA15-4961-9FCE-8A0BF3B865E0}" type="slidenum">
              <a:rPr lang="et-EE" smtClean="0"/>
              <a:t>‹#›</a:t>
            </a:fld>
            <a:endParaRPr lang="et-EE"/>
          </a:p>
        </p:txBody>
      </p:sp>
    </p:spTree>
    <p:extLst>
      <p:ext uri="{BB962C8B-B14F-4D97-AF65-F5344CB8AC3E}">
        <p14:creationId xmlns:p14="http://schemas.microsoft.com/office/powerpoint/2010/main" val="164878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B74D3-7952-4228-82E8-269A667A27E8}" type="datetimeFigureOut">
              <a:rPr lang="et-EE" smtClean="0"/>
              <a:t>25.10.2016</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1011169B-DA15-4961-9FCE-8A0BF3B865E0}" type="slidenum">
              <a:rPr lang="et-EE" smtClean="0"/>
              <a:t>‹#›</a:t>
            </a:fld>
            <a:endParaRPr lang="et-EE"/>
          </a:p>
        </p:txBody>
      </p:sp>
    </p:spTree>
    <p:extLst>
      <p:ext uri="{BB962C8B-B14F-4D97-AF65-F5344CB8AC3E}">
        <p14:creationId xmlns:p14="http://schemas.microsoft.com/office/powerpoint/2010/main" val="222419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B74D3-7952-4228-82E8-269A667A27E8}" type="datetimeFigureOut">
              <a:rPr lang="et-EE" smtClean="0"/>
              <a:t>25.10.2016</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1169B-DA15-4961-9FCE-8A0BF3B865E0}" type="slidenum">
              <a:rPr lang="et-EE" smtClean="0"/>
              <a:t>‹#›</a:t>
            </a:fld>
            <a:endParaRPr lang="et-EE"/>
          </a:p>
        </p:txBody>
      </p:sp>
    </p:spTree>
    <p:extLst>
      <p:ext uri="{BB962C8B-B14F-4D97-AF65-F5344CB8AC3E}">
        <p14:creationId xmlns:p14="http://schemas.microsoft.com/office/powerpoint/2010/main" val="1870484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t-EE" b="1" dirty="0" smtClean="0"/>
              <a:t>Mida silmas pidada turvakaamerate soetamisel ja paigaldamisel</a:t>
            </a:r>
            <a:endParaRPr lang="et-EE" b="1" dirty="0"/>
          </a:p>
        </p:txBody>
      </p:sp>
      <p:sp>
        <p:nvSpPr>
          <p:cNvPr id="3" name="Subtitle 2"/>
          <p:cNvSpPr>
            <a:spLocks noGrp="1"/>
          </p:cNvSpPr>
          <p:nvPr>
            <p:ph type="subTitle" idx="1"/>
          </p:nvPr>
        </p:nvSpPr>
        <p:spPr/>
        <p:txBody>
          <a:bodyPr/>
          <a:lstStyle/>
          <a:p>
            <a:r>
              <a:rPr lang="et-EE" dirty="0" smtClean="0"/>
              <a:t>Raivo Tammus</a:t>
            </a:r>
          </a:p>
          <a:p>
            <a:r>
              <a:rPr lang="et-EE" dirty="0" smtClean="0"/>
              <a:t>Kristiine Linnaosa Valitsus</a:t>
            </a:r>
            <a:endParaRPr lang="et-EE" dirty="0"/>
          </a:p>
        </p:txBody>
      </p:sp>
    </p:spTree>
    <p:extLst>
      <p:ext uri="{BB962C8B-B14F-4D97-AF65-F5344CB8AC3E}">
        <p14:creationId xmlns:p14="http://schemas.microsoft.com/office/powerpoint/2010/main" val="3715114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200" b="1" dirty="0" smtClean="0"/>
              <a:t>Mida silmas pidada turvakaamerate soetamisel ja paigaldamisel </a:t>
            </a:r>
            <a:endParaRPr lang="et-EE" sz="3200" b="1" dirty="0"/>
          </a:p>
        </p:txBody>
      </p:sp>
      <p:sp>
        <p:nvSpPr>
          <p:cNvPr id="3" name="Content Placeholder 2"/>
          <p:cNvSpPr>
            <a:spLocks noGrp="1"/>
          </p:cNvSpPr>
          <p:nvPr>
            <p:ph idx="1"/>
          </p:nvPr>
        </p:nvSpPr>
        <p:spPr/>
        <p:txBody>
          <a:bodyPr/>
          <a:lstStyle/>
          <a:p>
            <a:r>
              <a:rPr lang="et-EE" dirty="0" smtClean="0"/>
              <a:t>Miks neid paigaldada?</a:t>
            </a:r>
          </a:p>
          <a:p>
            <a:r>
              <a:rPr lang="et-EE" dirty="0" smtClean="0"/>
              <a:t>Millele paigaldamisel </a:t>
            </a:r>
          </a:p>
          <a:p>
            <a:pPr marL="0" indent="0">
              <a:buNone/>
            </a:pPr>
            <a:r>
              <a:rPr lang="et-EE" dirty="0"/>
              <a:t> </a:t>
            </a:r>
            <a:r>
              <a:rPr lang="et-EE" dirty="0" smtClean="0"/>
              <a:t>   tähelepanu pöörata</a:t>
            </a:r>
            <a:r>
              <a:rPr lang="et-EE" dirty="0" smtClean="0"/>
              <a:t>?</a:t>
            </a:r>
            <a:endParaRPr lang="et-EE" dirty="0"/>
          </a:p>
          <a:p>
            <a:r>
              <a:rPr lang="et-EE" dirty="0" smtClean="0"/>
              <a:t>Kust saada toetust?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340768"/>
            <a:ext cx="3114460" cy="530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217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smtClean="0"/>
              <a:t>Miks paigaldada?</a:t>
            </a:r>
            <a:endParaRPr lang="et-EE" b="1" dirty="0"/>
          </a:p>
        </p:txBody>
      </p:sp>
      <p:sp>
        <p:nvSpPr>
          <p:cNvPr id="3" name="Content Placeholder 2"/>
          <p:cNvSpPr>
            <a:spLocks noGrp="1"/>
          </p:cNvSpPr>
          <p:nvPr>
            <p:ph idx="1"/>
          </p:nvPr>
        </p:nvSpPr>
        <p:spPr/>
        <p:txBody>
          <a:bodyPr/>
          <a:lstStyle/>
          <a:p>
            <a:r>
              <a:rPr lang="et-EE" dirty="0" smtClean="0"/>
              <a:t>Varguste ennetamiseks</a:t>
            </a:r>
          </a:p>
          <a:p>
            <a:r>
              <a:rPr lang="et-EE" dirty="0" smtClean="0"/>
              <a:t>Vandaalitsemise </a:t>
            </a:r>
            <a:endParaRPr lang="et-EE" dirty="0" smtClean="0"/>
          </a:p>
          <a:p>
            <a:pPr marL="0" indent="0">
              <a:buNone/>
            </a:pPr>
            <a:r>
              <a:rPr lang="et-EE" dirty="0" smtClean="0"/>
              <a:t>    ennetamiseks</a:t>
            </a:r>
            <a:endParaRPr lang="et-EE" dirty="0" smtClean="0"/>
          </a:p>
          <a:p>
            <a:r>
              <a:rPr lang="et-EE" dirty="0" smtClean="0"/>
              <a:t>Süüdlase </a:t>
            </a:r>
            <a:r>
              <a:rPr lang="et-EE" dirty="0" smtClean="0"/>
              <a:t>tuvastamiseks</a:t>
            </a:r>
          </a:p>
          <a:p>
            <a:pPr marL="0" indent="0">
              <a:buNone/>
            </a:pPr>
            <a:r>
              <a:rPr lang="et-EE" dirty="0" smtClean="0"/>
              <a:t>(video)</a:t>
            </a:r>
            <a:endParaRPr lang="et-EE" dirty="0" smtClean="0"/>
          </a:p>
          <a:p>
            <a:pPr marL="0" indent="0">
              <a:buNone/>
            </a:pPr>
            <a:endParaRPr lang="et-E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556792"/>
            <a:ext cx="3582144" cy="4776192"/>
          </a:xfrm>
          <a:prstGeom prst="rect">
            <a:avLst/>
          </a:prstGeom>
        </p:spPr>
      </p:pic>
    </p:spTree>
    <p:extLst>
      <p:ext uri="{BB962C8B-B14F-4D97-AF65-F5344CB8AC3E}">
        <p14:creationId xmlns:p14="http://schemas.microsoft.com/office/powerpoint/2010/main" val="865821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b="1" dirty="0" smtClean="0"/>
              <a:t>Millele turvakaamera paigaldamisel tähelepanu pöörata?</a:t>
            </a:r>
          </a:p>
        </p:txBody>
      </p:sp>
      <p:sp>
        <p:nvSpPr>
          <p:cNvPr id="3" name="Content Placeholder 2"/>
          <p:cNvSpPr>
            <a:spLocks noGrp="1"/>
          </p:cNvSpPr>
          <p:nvPr>
            <p:ph idx="1"/>
          </p:nvPr>
        </p:nvSpPr>
        <p:spPr>
          <a:xfrm>
            <a:off x="457200" y="1412776"/>
            <a:ext cx="8229600" cy="4713387"/>
          </a:xfrm>
        </p:spPr>
        <p:txBody>
          <a:bodyPr>
            <a:normAutofit/>
          </a:bodyPr>
          <a:lstStyle/>
          <a:p>
            <a:r>
              <a:rPr lang="et-EE" dirty="0"/>
              <a:t>E</a:t>
            </a:r>
            <a:r>
              <a:rPr lang="et-EE" dirty="0" smtClean="0">
                <a:effectLst/>
              </a:rPr>
              <a:t>esmärgiks </a:t>
            </a:r>
            <a:r>
              <a:rPr lang="et-EE" dirty="0" smtClean="0">
                <a:effectLst/>
              </a:rPr>
              <a:t>peab olema isiku või vara kaitse, mitte aga kellegi tegevuse niisama jälgimine.</a:t>
            </a:r>
          </a:p>
          <a:p>
            <a:r>
              <a:rPr lang="fi-FI" dirty="0" err="1" smtClean="0">
                <a:effectLst/>
              </a:rPr>
              <a:t>Ebaseaduslik</a:t>
            </a:r>
            <a:r>
              <a:rPr lang="fi-FI" dirty="0" smtClean="0">
                <a:effectLst/>
              </a:rPr>
              <a:t> </a:t>
            </a:r>
            <a:r>
              <a:rPr lang="fi-FI" dirty="0" err="1" smtClean="0">
                <a:effectLst/>
              </a:rPr>
              <a:t>jälitustegevus</a:t>
            </a:r>
            <a:r>
              <a:rPr lang="fi-FI" dirty="0" smtClean="0">
                <a:effectLst/>
              </a:rPr>
              <a:t> ja </a:t>
            </a:r>
            <a:r>
              <a:rPr lang="fi-FI" dirty="0" err="1" smtClean="0">
                <a:effectLst/>
              </a:rPr>
              <a:t>teabe</a:t>
            </a:r>
            <a:r>
              <a:rPr lang="fi-FI" dirty="0" smtClean="0">
                <a:effectLst/>
              </a:rPr>
              <a:t> </a:t>
            </a:r>
            <a:r>
              <a:rPr lang="fi-FI" dirty="0" err="1" smtClean="0">
                <a:effectLst/>
              </a:rPr>
              <a:t>varjatud</a:t>
            </a:r>
            <a:r>
              <a:rPr lang="fi-FI" dirty="0" smtClean="0">
                <a:effectLst/>
              </a:rPr>
              <a:t> </a:t>
            </a:r>
            <a:r>
              <a:rPr lang="fi-FI" dirty="0" err="1" smtClean="0">
                <a:effectLst/>
              </a:rPr>
              <a:t>kogumine</a:t>
            </a:r>
            <a:r>
              <a:rPr lang="fi-FI" dirty="0" smtClean="0">
                <a:effectLst/>
              </a:rPr>
              <a:t> on </a:t>
            </a:r>
            <a:r>
              <a:rPr lang="fi-FI" dirty="0" err="1" smtClean="0">
                <a:effectLst/>
              </a:rPr>
              <a:t>keelatud</a:t>
            </a:r>
            <a:r>
              <a:rPr lang="fi-FI" dirty="0" smtClean="0">
                <a:effectLst/>
              </a:rPr>
              <a:t> ja </a:t>
            </a:r>
            <a:r>
              <a:rPr lang="fi-FI" b="1" dirty="0" err="1" smtClean="0">
                <a:effectLst/>
              </a:rPr>
              <a:t>kriminaalkorras</a:t>
            </a:r>
            <a:r>
              <a:rPr lang="fi-FI" b="1" dirty="0" smtClean="0">
                <a:effectLst/>
              </a:rPr>
              <a:t> </a:t>
            </a:r>
            <a:r>
              <a:rPr lang="fi-FI" b="1" dirty="0" err="1" smtClean="0">
                <a:effectLst/>
              </a:rPr>
              <a:t>karistatav</a:t>
            </a:r>
            <a:r>
              <a:rPr lang="fi-FI" dirty="0" smtClean="0">
                <a:effectLst/>
              </a:rPr>
              <a:t>.</a:t>
            </a:r>
            <a:endParaRPr lang="et-EE" dirty="0" smtClean="0">
              <a:effectLst/>
            </a:endParaRPr>
          </a:p>
          <a:p>
            <a:r>
              <a:rPr lang="fi-FI" dirty="0" err="1"/>
              <a:t>Vastavate</a:t>
            </a:r>
            <a:r>
              <a:rPr lang="fi-FI" dirty="0"/>
              <a:t> </a:t>
            </a:r>
            <a:r>
              <a:rPr lang="fi-FI" dirty="0" err="1"/>
              <a:t>siltide</a:t>
            </a:r>
            <a:r>
              <a:rPr lang="fi-FI" dirty="0"/>
              <a:t> </a:t>
            </a:r>
            <a:r>
              <a:rPr lang="fi-FI" dirty="0" err="1" smtClean="0"/>
              <a:t>paigaldamine</a:t>
            </a:r>
            <a:r>
              <a:rPr lang="fi-FI" dirty="0" smtClean="0"/>
              <a:t> </a:t>
            </a:r>
            <a:r>
              <a:rPr lang="fi-FI" dirty="0"/>
              <a:t>on </a:t>
            </a:r>
            <a:r>
              <a:rPr lang="fi-FI" dirty="0" err="1" smtClean="0"/>
              <a:t>aga</a:t>
            </a:r>
            <a:r>
              <a:rPr lang="fi-FI" dirty="0" smtClean="0"/>
              <a:t> </a:t>
            </a:r>
            <a:r>
              <a:rPr lang="fi-FI" dirty="0" err="1"/>
              <a:t>hea</a:t>
            </a:r>
            <a:r>
              <a:rPr lang="fi-FI" dirty="0"/>
              <a:t> </a:t>
            </a:r>
            <a:r>
              <a:rPr lang="fi-FI" dirty="0" err="1"/>
              <a:t>toon</a:t>
            </a:r>
            <a:r>
              <a:rPr lang="et-EE" dirty="0" smtClean="0"/>
              <a:t>.</a:t>
            </a:r>
          </a:p>
          <a:p>
            <a:pPr marL="0" indent="0">
              <a:buNone/>
            </a:pPr>
            <a:endParaRPr lang="et-EE" dirty="0" smtClean="0">
              <a:effectLst/>
            </a:endParaRPr>
          </a:p>
          <a:p>
            <a:pPr marL="0" indent="0">
              <a:buNone/>
            </a:pPr>
            <a:endParaRPr lang="et-EE" dirty="0"/>
          </a:p>
        </p:txBody>
      </p:sp>
    </p:spTree>
    <p:extLst>
      <p:ext uri="{BB962C8B-B14F-4D97-AF65-F5344CB8AC3E}">
        <p14:creationId xmlns:p14="http://schemas.microsoft.com/office/powerpoint/2010/main" val="3459253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Isikuandmete kaitse seadus</a:t>
            </a:r>
          </a:p>
        </p:txBody>
      </p:sp>
      <p:sp>
        <p:nvSpPr>
          <p:cNvPr id="3" name="Content Placeholder 2"/>
          <p:cNvSpPr>
            <a:spLocks noGrp="1"/>
          </p:cNvSpPr>
          <p:nvPr>
            <p:ph idx="1"/>
          </p:nvPr>
        </p:nvSpPr>
        <p:spPr>
          <a:xfrm>
            <a:off x="457200" y="1268760"/>
            <a:ext cx="8229600" cy="5256584"/>
          </a:xfrm>
        </p:spPr>
        <p:txBody>
          <a:bodyPr>
            <a:noAutofit/>
          </a:bodyPr>
          <a:lstStyle/>
          <a:p>
            <a:pPr marL="0" indent="0">
              <a:buNone/>
            </a:pPr>
            <a:r>
              <a:rPr lang="et-EE" sz="1400" b="1" dirty="0"/>
              <a:t>§ 4.  </a:t>
            </a:r>
            <a:r>
              <a:rPr lang="et-EE" sz="1400" b="1" dirty="0" smtClean="0"/>
              <a:t>Isikuandmed</a:t>
            </a:r>
            <a:endParaRPr lang="et-EE" sz="1400" dirty="0"/>
          </a:p>
          <a:p>
            <a:r>
              <a:rPr lang="et-EE" sz="1400" dirty="0"/>
              <a:t> (1) Isikuandmed on mis tahes andmed tuvastatud või tuvastatava füüsilise isiku kohta, sõltumata sellest, millisel kujul või millises vormis need andmed on</a:t>
            </a:r>
            <a:r>
              <a:rPr lang="et-EE" sz="1400" dirty="0" smtClean="0"/>
              <a:t>.</a:t>
            </a:r>
            <a:endParaRPr lang="et-EE" sz="1400" dirty="0"/>
          </a:p>
          <a:p>
            <a:r>
              <a:rPr lang="et-EE" sz="1400" dirty="0"/>
              <a:t> (2) Delikaatsed isikuandmed on:</a:t>
            </a:r>
          </a:p>
          <a:p>
            <a:r>
              <a:rPr lang="et-EE" sz="1400" dirty="0"/>
              <a:t> 1) poliitilisi vaateid, usulisi ja maailmavaatelisi veendumusi kirjeldavad andmed, välja arvatud andmed seadusega ettenähtud korras registreeritud eraõiguslike juriidiliste isikute liikmeks olemise kohta;</a:t>
            </a:r>
          </a:p>
          <a:p>
            <a:r>
              <a:rPr lang="et-EE" sz="1400" dirty="0"/>
              <a:t> 2) etnilist päritolu ja rassilist kuuluvust kirjeldavad andmed;</a:t>
            </a:r>
          </a:p>
          <a:p>
            <a:r>
              <a:rPr lang="et-EE" sz="1400" dirty="0"/>
              <a:t> 3) andmed terviseseisundi või puude kohta;</a:t>
            </a:r>
          </a:p>
          <a:p>
            <a:r>
              <a:rPr lang="et-EE" sz="1400" dirty="0"/>
              <a:t> 4) andmed pärilikkuse informatsiooni kohta;</a:t>
            </a:r>
          </a:p>
          <a:p>
            <a:r>
              <a:rPr lang="et-EE" sz="1400" dirty="0"/>
              <a:t> 5) biomeetrilised andmed (eelkõige sõrmejälje-, peopesajälje- ja silmaiirisekujutis ning geeniandmed);</a:t>
            </a:r>
          </a:p>
          <a:p>
            <a:r>
              <a:rPr lang="et-EE" sz="1400" dirty="0"/>
              <a:t> 6) andmed seksuaalelu kohta;</a:t>
            </a:r>
          </a:p>
          <a:p>
            <a:r>
              <a:rPr lang="et-EE" sz="1400" dirty="0"/>
              <a:t> 7) andmed ametiühingu liikmelisuse kohta;</a:t>
            </a:r>
          </a:p>
          <a:p>
            <a:r>
              <a:rPr lang="et-EE" sz="1400" dirty="0"/>
              <a:t> 8) andmed süüteo toimepanemise või selle ohvriks langemise kohta enne avalikku kohtuistungit või õigusrikkumise asjas otsuse langetamist või asja menetluse lõpetamist.</a:t>
            </a:r>
          </a:p>
          <a:p>
            <a:pPr marL="0" indent="0">
              <a:buNone/>
            </a:pPr>
            <a:r>
              <a:rPr lang="et-EE" sz="1400" b="1" dirty="0"/>
              <a:t>§ 14.  Isikuandmete töötlemine andmesubjekti </a:t>
            </a:r>
            <a:r>
              <a:rPr lang="et-EE" sz="1400" b="1" dirty="0" smtClean="0"/>
              <a:t>nõusolekuta</a:t>
            </a:r>
          </a:p>
          <a:p>
            <a:pPr marL="0" indent="0">
              <a:buNone/>
            </a:pPr>
            <a:r>
              <a:rPr lang="et-EE" sz="1400" b="1" dirty="0"/>
              <a:t> </a:t>
            </a:r>
            <a:r>
              <a:rPr lang="et-EE" sz="1400" dirty="0"/>
              <a:t>(3) Isikute või vara kaitseks võib isikuandmeid edastavat või salvestavat jälgimisseadmestikku kasutada üksnes juhul, kui sellega ei kahjustata ülemääraselt andmesubjekti õigustatud huve ning kogutavaid andmeid kasutatakse ainult nende kogumise eesmärgist lähtuvalt. Andmesubjekti nõusolekut asendab sellise andmetöötluse korral jälgimisseadmestiku kasutamise fakti ning andmete töötleja nime ja kontaktandmete piisavalt selge teatavakstegemine. Nõue ei laiene jälgimisseadmestiku kasutamisele riigiasutuse poolt seaduses sätestatud alustel ja korras.</a:t>
            </a:r>
          </a:p>
        </p:txBody>
      </p:sp>
    </p:spTree>
    <p:extLst>
      <p:ext uri="{BB962C8B-B14F-4D97-AF65-F5344CB8AC3E}">
        <p14:creationId xmlns:p14="http://schemas.microsoft.com/office/powerpoint/2010/main" val="9942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Isikuandmete kaitse seadus</a:t>
            </a:r>
          </a:p>
        </p:txBody>
      </p:sp>
      <p:sp>
        <p:nvSpPr>
          <p:cNvPr id="4" name="Content Placeholder 3"/>
          <p:cNvSpPr>
            <a:spLocks noGrp="1"/>
          </p:cNvSpPr>
          <p:nvPr>
            <p:ph idx="1"/>
          </p:nvPr>
        </p:nvSpPr>
        <p:spPr>
          <a:xfrm>
            <a:off x="457200" y="1196752"/>
            <a:ext cx="8229600" cy="4929411"/>
          </a:xfrm>
        </p:spPr>
        <p:txBody>
          <a:bodyPr>
            <a:normAutofit fontScale="32500" lnSpcReduction="20000"/>
          </a:bodyPr>
          <a:lstStyle/>
          <a:p>
            <a:pPr marL="0" indent="0">
              <a:buNone/>
            </a:pPr>
            <a:r>
              <a:rPr lang="et-EE" sz="4300" b="1" dirty="0"/>
              <a:t>§ 19.  Andmesubjekti õigus saada teavet ja tema kohta käivaid isikuandmeid</a:t>
            </a:r>
          </a:p>
          <a:p>
            <a:endParaRPr lang="et-EE" sz="4300" dirty="0"/>
          </a:p>
          <a:p>
            <a:r>
              <a:rPr lang="et-EE" sz="4300" dirty="0"/>
              <a:t> (1) Andmesubjekti soovil peab isikuandmete töötleja andmesubjektile teatavaks tegema:</a:t>
            </a:r>
          </a:p>
          <a:p>
            <a:r>
              <a:rPr lang="et-EE" sz="4300" dirty="0"/>
              <a:t> 1) tema kohta käivad isikuandmed;</a:t>
            </a:r>
          </a:p>
          <a:p>
            <a:r>
              <a:rPr lang="et-EE" sz="4300" dirty="0"/>
              <a:t> 2) isikuandmete töötlemise eesmärgid;</a:t>
            </a:r>
          </a:p>
          <a:p>
            <a:r>
              <a:rPr lang="et-EE" sz="4300" dirty="0"/>
              <a:t> 3) isikuandmete koosseisu ja allikad;</a:t>
            </a:r>
          </a:p>
          <a:p>
            <a:r>
              <a:rPr lang="et-EE" sz="4300" dirty="0"/>
              <a:t> 4) kolmandad isikud või nende kategooriad, kellele isikuandmete edastamine on lubatud;</a:t>
            </a:r>
          </a:p>
          <a:p>
            <a:r>
              <a:rPr lang="et-EE" sz="4300" dirty="0"/>
              <a:t> 5) kolmandad isikud, kellele tema isikuandmeid on edastatud;</a:t>
            </a:r>
          </a:p>
          <a:p>
            <a:r>
              <a:rPr lang="et-EE" sz="4300" dirty="0"/>
              <a:t> 6) isikuandmete töötleja või tema esindaja nime ning isikuandmete töötleja aadressi ja muud kontaktandmed.</a:t>
            </a:r>
          </a:p>
          <a:p>
            <a:endParaRPr lang="et-EE" sz="4300" dirty="0"/>
          </a:p>
          <a:p>
            <a:r>
              <a:rPr lang="et-EE" sz="4300" dirty="0"/>
              <a:t> (2) Andmesubjektil on õigus saada isikuandmete töötlejalt enda kohta käivaid isikuandmeid. Isikuandmed väljastatakse võimaluse korral andmesubjekti soovitud viisil. Andmete väljastamise eest paberkandjal võib isikuandmete töötleja alates 21. leheküljest nõuda tasu kuni 0,19 eurot iga väljastatud lehekülje eest, kui seadusega ei ole teabe väljastamise eest riigilõivu ette nähtud.</a:t>
            </a:r>
          </a:p>
          <a:p>
            <a:r>
              <a:rPr lang="et-EE" sz="4300" dirty="0"/>
              <a:t>[RT I, 30.12.2010, 2 - jõust. 01.01.2011] </a:t>
            </a:r>
          </a:p>
          <a:p>
            <a:endParaRPr lang="et-EE" sz="4300" dirty="0"/>
          </a:p>
          <a:p>
            <a:r>
              <a:rPr lang="et-EE" sz="4300" dirty="0"/>
              <a:t> (3) Isikuandmete töötleja on kohustatud andma andmesubjektile teavet ja väljastama nõutavad isikuandmed või põhjendama andmete väljastamisest või teabe andmisest keeldumist avalduse saamise päevale järgneva viie tööpäeva jooksul. Seaduses võib andmesubjektile tema isikuandmete kohta teabe ja isikuandmete väljastamise korra suhtes näha ette erandi.</a:t>
            </a:r>
          </a:p>
          <a:p>
            <a:endParaRPr lang="et-EE" sz="4300" dirty="0"/>
          </a:p>
          <a:p>
            <a:r>
              <a:rPr lang="et-EE" sz="4300" dirty="0"/>
              <a:t> (4) Pärast andmesubjekti surma on tema kohta käivate isikuandmete suhtes käesolevas peatükis sätestatud õigused andmesubjekti pärijal, abikaasal, alanejal või ülenejal sugulasel, õel või vennal.</a:t>
            </a:r>
          </a:p>
          <a:p>
            <a:endParaRPr lang="et-EE" dirty="0"/>
          </a:p>
        </p:txBody>
      </p:sp>
    </p:spTree>
    <p:extLst>
      <p:ext uri="{BB962C8B-B14F-4D97-AF65-F5344CB8AC3E}">
        <p14:creationId xmlns:p14="http://schemas.microsoft.com/office/powerpoint/2010/main" val="68741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b="1" dirty="0" smtClean="0"/>
              <a:t>Kust saada toetust?</a:t>
            </a:r>
            <a:endParaRPr lang="et-EE" dirty="0"/>
          </a:p>
        </p:txBody>
      </p:sp>
      <p:sp>
        <p:nvSpPr>
          <p:cNvPr id="3" name="Content Placeholder 2"/>
          <p:cNvSpPr>
            <a:spLocks noGrp="1"/>
          </p:cNvSpPr>
          <p:nvPr>
            <p:ph idx="1"/>
          </p:nvPr>
        </p:nvSpPr>
        <p:spPr/>
        <p:txBody>
          <a:bodyPr>
            <a:normAutofit/>
          </a:bodyPr>
          <a:lstStyle/>
          <a:p>
            <a:r>
              <a:rPr lang="et-EE" dirty="0" smtClean="0"/>
              <a:t>Tallinna linna projektid nt </a:t>
            </a:r>
            <a:r>
              <a:rPr lang="et-EE" b="1" dirty="0" smtClean="0"/>
              <a:t>Hoovid korda</a:t>
            </a:r>
            <a:r>
              <a:rPr lang="et-EE" dirty="0" smtClean="0"/>
              <a:t>, </a:t>
            </a:r>
            <a:r>
              <a:rPr lang="et-EE" b="1" dirty="0" smtClean="0"/>
              <a:t>Turvaline kodu Kesklinnas</a:t>
            </a:r>
            <a:r>
              <a:rPr lang="et-EE" dirty="0" smtClean="0"/>
              <a:t> ja </a:t>
            </a:r>
            <a:r>
              <a:rPr lang="et-EE" b="1" dirty="0" smtClean="0"/>
              <a:t>Turvaline kodu Kristiines</a:t>
            </a:r>
          </a:p>
          <a:p>
            <a:pPr marL="0" indent="0">
              <a:buNone/>
            </a:pPr>
            <a:endParaRPr lang="et-EE" b="1" dirty="0" smtClean="0">
              <a:effectLs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284984"/>
            <a:ext cx="3635896" cy="2389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269814"/>
            <a:ext cx="4097811" cy="2389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5256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t-EE" b="1" dirty="0"/>
              <a:t>Turvaline kodu Kristiines</a:t>
            </a:r>
            <a:br>
              <a:rPr lang="et-EE" b="1" dirty="0"/>
            </a:br>
            <a:endParaRPr lang="et-EE" dirty="0"/>
          </a:p>
        </p:txBody>
      </p:sp>
      <p:sp>
        <p:nvSpPr>
          <p:cNvPr id="3" name="Content Placeholder 2"/>
          <p:cNvSpPr>
            <a:spLocks noGrp="1"/>
          </p:cNvSpPr>
          <p:nvPr>
            <p:ph idx="1"/>
          </p:nvPr>
        </p:nvSpPr>
        <p:spPr>
          <a:xfrm>
            <a:off x="457200" y="1340768"/>
            <a:ext cx="8229600" cy="4785395"/>
          </a:xfrm>
        </p:spPr>
        <p:txBody>
          <a:bodyPr>
            <a:normAutofit fontScale="55000" lnSpcReduction="20000"/>
          </a:bodyPr>
          <a:lstStyle/>
          <a:p>
            <a:r>
              <a:rPr lang="et-EE" dirty="0"/>
              <a:t>2.	Toetust antakse järgmiste tööde tegemiseks ühistu valduses oleval (kuuluval) kinnistul: </a:t>
            </a:r>
          </a:p>
          <a:p>
            <a:r>
              <a:rPr lang="et-EE" dirty="0"/>
              <a:t>2.1	kortermajade turvalisemaks muutmiseks snepper-, taba- või </a:t>
            </a:r>
            <a:r>
              <a:rPr lang="et-EE" dirty="0" err="1"/>
              <a:t>fonolukkude</a:t>
            </a:r>
            <a:r>
              <a:rPr lang="et-EE" dirty="0"/>
              <a:t>, kaitseriivide jms paigaldamiseks välisustele, avade katteluukidele, õueväravatele jms;</a:t>
            </a:r>
          </a:p>
          <a:p>
            <a:r>
              <a:rPr lang="et-EE" dirty="0"/>
              <a:t>2.2	välisvalgustuse paigaldamiseks/parendamiseks või sensorite lisamiseks olemasolevale välisvalgustussüsteemile;</a:t>
            </a:r>
          </a:p>
          <a:p>
            <a:r>
              <a:rPr lang="et-EE" dirty="0"/>
              <a:t>2.3	õuealale turva- või valveseadmete paigaldamiseks;</a:t>
            </a:r>
          </a:p>
          <a:p>
            <a:r>
              <a:rPr lang="et-EE" dirty="0"/>
              <a:t>2.4	amortiseerunud ja ohtlike hoovielementide (vanad mänguvahendid, pesukuivatuspuud jms) eemaldamiseks;</a:t>
            </a:r>
          </a:p>
          <a:p>
            <a:r>
              <a:rPr lang="et-EE" dirty="0"/>
              <a:t>2.5	hoovi liikluskorraldusvahendite, ohutähiste ja turvapiirete paigaldamiseks;</a:t>
            </a:r>
          </a:p>
          <a:p>
            <a:r>
              <a:rPr lang="et-EE" dirty="0"/>
              <a:t>2.6	graffiti puhastamiseks ja kaitsevahatamiseks.</a:t>
            </a:r>
          </a:p>
          <a:p>
            <a:endParaRPr lang="et-EE" dirty="0"/>
          </a:p>
          <a:p>
            <a:r>
              <a:rPr lang="et-EE" dirty="0"/>
              <a:t>3.Toetust antakse kuni 70% projekti maksumusest. Maksimaalne toetus ühe taotleja kohta on kuni 600 eurot</a:t>
            </a:r>
            <a:r>
              <a:rPr lang="et-EE" dirty="0" smtClean="0"/>
              <a:t>.</a:t>
            </a:r>
          </a:p>
          <a:p>
            <a:r>
              <a:rPr lang="et-EE" dirty="0"/>
              <a:t>T</a:t>
            </a:r>
            <a:r>
              <a:rPr lang="et-EE" dirty="0" smtClean="0"/>
              <a:t>ehniliste </a:t>
            </a:r>
            <a:r>
              <a:rPr lang="et-EE" dirty="0"/>
              <a:t>valveseadmete paigaldamine peab vastama </a:t>
            </a:r>
            <a:r>
              <a:rPr lang="et-EE" b="1" dirty="0"/>
              <a:t>kehtiva seadusandlusega kehtestatud nõuetele</a:t>
            </a:r>
            <a:r>
              <a:rPr lang="et-EE" dirty="0"/>
              <a:t> (isikuandmete kaitse seadus, turvaseadus, ehitusseadustik).</a:t>
            </a:r>
            <a:endParaRPr lang="et-EE" dirty="0"/>
          </a:p>
          <a:p>
            <a:endParaRPr lang="et-EE" dirty="0"/>
          </a:p>
        </p:txBody>
      </p:sp>
    </p:spTree>
    <p:extLst>
      <p:ext uri="{BB962C8B-B14F-4D97-AF65-F5344CB8AC3E}">
        <p14:creationId xmlns:p14="http://schemas.microsoft.com/office/powerpoint/2010/main" val="4101126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Tänan</a:t>
            </a:r>
            <a:endParaRPr lang="et-EE" dirty="0"/>
          </a:p>
        </p:txBody>
      </p:sp>
      <p:sp>
        <p:nvSpPr>
          <p:cNvPr id="3" name="Content Placeholder 2"/>
          <p:cNvSpPr>
            <a:spLocks noGrp="1"/>
          </p:cNvSpPr>
          <p:nvPr>
            <p:ph idx="1"/>
          </p:nvPr>
        </p:nvSpPr>
        <p:spPr/>
        <p:txBody>
          <a:bodyPr/>
          <a:lstStyle/>
          <a:p>
            <a:pPr marL="0" indent="0" algn="ctr">
              <a:buNone/>
            </a:pPr>
            <a:r>
              <a:rPr lang="et-EE" dirty="0" smtClean="0"/>
              <a:t>Raivo Tammus </a:t>
            </a:r>
          </a:p>
          <a:p>
            <a:pPr marL="0" indent="0" algn="ctr">
              <a:buNone/>
            </a:pPr>
            <a:r>
              <a:rPr lang="et-EE" dirty="0" smtClean="0"/>
              <a:t>Kristiine Linnaosa Valitsus </a:t>
            </a:r>
            <a:r>
              <a:rPr lang="et-EE" dirty="0"/>
              <a:t>645 7118</a:t>
            </a:r>
          </a:p>
          <a:p>
            <a:pPr marL="0" indent="0">
              <a:buNone/>
            </a:pPr>
            <a:endParaRPr lang="et-EE"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708920"/>
            <a:ext cx="4673426"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079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1154</TotalTime>
  <Words>585</Words>
  <Application>Microsoft Office PowerPoint</Application>
  <PresentationFormat>On-screen Show (4:3)</PresentationFormat>
  <Paragraphs>65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Mida silmas pidada turvakaamerate soetamisel ja paigaldamisel</vt:lpstr>
      <vt:lpstr>Mida silmas pidada turvakaamerate soetamisel ja paigaldamisel </vt:lpstr>
      <vt:lpstr>Miks paigaldada?</vt:lpstr>
      <vt:lpstr>Millele turvakaamera paigaldamisel tähelepanu pöörata?</vt:lpstr>
      <vt:lpstr>Isikuandmete kaitse seadus</vt:lpstr>
      <vt:lpstr>Isikuandmete kaitse seadus</vt:lpstr>
      <vt:lpstr>Kust saada toetust?</vt:lpstr>
      <vt:lpstr>Turvaline kodu Kristiines </vt:lpstr>
      <vt:lpstr>Tänan</vt:lpstr>
    </vt:vector>
  </TitlesOfParts>
  <Company>Tallinna Linnakantselei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Pealkiri</dc:title>
  <dc:creator>Raivo Tammus</dc:creator>
  <cp:lastModifiedBy>Raivo Tammus</cp:lastModifiedBy>
  <cp:revision>52</cp:revision>
  <dcterms:created xsi:type="dcterms:W3CDTF">2016-09-01T13:35:23Z</dcterms:created>
  <dcterms:modified xsi:type="dcterms:W3CDTF">2016-10-25T10:55:05Z</dcterms:modified>
</cp:coreProperties>
</file>